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80" r:id="rId6"/>
    <p:sldId id="270" r:id="rId7"/>
    <p:sldId id="338" r:id="rId8"/>
    <p:sldId id="339" r:id="rId9"/>
    <p:sldId id="336" r:id="rId10"/>
    <p:sldId id="337" r:id="rId11"/>
    <p:sldId id="340" r:id="rId12"/>
    <p:sldId id="341" r:id="rId13"/>
    <p:sldId id="345" r:id="rId14"/>
    <p:sldId id="346" r:id="rId15"/>
    <p:sldId id="316" r:id="rId16"/>
    <p:sldId id="342" r:id="rId17"/>
    <p:sldId id="32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3A36B6-1FF6-42E5-8D89-4DCE95CBE21A}" v="253" dt="2020-02-14T15:26:04.804"/>
    <p1510:client id="{4B274932-FEBE-CD14-3919-B38A2E803BDE}" v="55" dt="2020-05-18T18:13:54.063"/>
    <p1510:client id="{74E317CB-5D0C-DCE9-F96B-BEF1EBDC6710}" v="16" dt="2020-05-18T18:20:03.696"/>
    <p1510:client id="{8A8E3035-4ACB-5A6D-2054-84C006549DD6}" v="1079" dt="2020-02-14T17:39:45.755"/>
    <p1510:client id="{D1444760-5BAC-CCE4-7210-4E539B6621B9}" v="456" dt="2020-02-14T20:07:42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2" autoAdjust="0"/>
    <p:restoredTop sz="80505" autoAdjust="0"/>
  </p:normalViewPr>
  <p:slideViewPr>
    <p:cSldViewPr snapToGrid="0">
      <p:cViewPr varScale="1">
        <p:scale>
          <a:sx n="78" d="100"/>
          <a:sy n="78" d="100"/>
        </p:scale>
        <p:origin x="2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1737" y="5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61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64E4F7-D322-435A-B482-5788958189BB}" type="doc">
      <dgm:prSet loTypeId="urn:microsoft.com/office/officeart/2005/8/layout/arrow3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9C19024-E5BC-417D-9E88-B63528EF7C73}">
      <dgm:prSet phldrT="[Text]"/>
      <dgm:spPr/>
      <dgm:t>
        <a:bodyPr/>
        <a:lstStyle/>
        <a:p>
          <a:endParaRPr lang="en-US" dirty="0"/>
        </a:p>
      </dgm:t>
    </dgm:pt>
    <dgm:pt modelId="{5879EA89-388F-4807-8DF6-3636E50536CF}" type="parTrans" cxnId="{4EB3C231-56C8-47CF-8ADA-F28A6BDC0F01}">
      <dgm:prSet/>
      <dgm:spPr/>
      <dgm:t>
        <a:bodyPr/>
        <a:lstStyle/>
        <a:p>
          <a:endParaRPr lang="en-US"/>
        </a:p>
      </dgm:t>
    </dgm:pt>
    <dgm:pt modelId="{A39BA8BB-8552-4A49-9BD0-B1F88719D4F8}" type="sibTrans" cxnId="{4EB3C231-56C8-47CF-8ADA-F28A6BDC0F01}">
      <dgm:prSet/>
      <dgm:spPr/>
      <dgm:t>
        <a:bodyPr/>
        <a:lstStyle/>
        <a:p>
          <a:endParaRPr lang="en-US"/>
        </a:p>
      </dgm:t>
    </dgm:pt>
    <dgm:pt modelId="{E34E82CF-B1E4-400A-8EA4-0DC2283620E1}">
      <dgm:prSet phldrT="[Text]" custScaleY="44017" custLinFactY="43796" custLinFactNeighborX="7031" custLinFactNeighborY="100000"/>
      <dgm:spPr/>
      <dgm:t>
        <a:bodyPr/>
        <a:lstStyle/>
        <a:p>
          <a:endParaRPr lang="en-US"/>
        </a:p>
      </dgm:t>
    </dgm:pt>
    <dgm:pt modelId="{E12C445B-5DF6-4A75-87A0-0629452ABAF4}" type="parTrans" cxnId="{248C0F3D-4DAA-4885-849E-657BA5748618}">
      <dgm:prSet/>
      <dgm:spPr/>
      <dgm:t>
        <a:bodyPr/>
        <a:lstStyle/>
        <a:p>
          <a:endParaRPr lang="en-US"/>
        </a:p>
      </dgm:t>
    </dgm:pt>
    <dgm:pt modelId="{BCF9D960-E233-428E-9D54-35B2C0D16B50}" type="sibTrans" cxnId="{248C0F3D-4DAA-4885-849E-657BA5748618}">
      <dgm:prSet/>
      <dgm:spPr/>
      <dgm:t>
        <a:bodyPr/>
        <a:lstStyle/>
        <a:p>
          <a:endParaRPr lang="en-US"/>
        </a:p>
      </dgm:t>
    </dgm:pt>
    <dgm:pt modelId="{C376D9D0-3105-4972-9F8E-32B790CA2BAC}">
      <dgm:prSet phldrT="[Text]"/>
      <dgm:spPr/>
      <dgm:t>
        <a:bodyPr/>
        <a:lstStyle/>
        <a:p>
          <a:endParaRPr lang="en-US" dirty="0"/>
        </a:p>
      </dgm:t>
    </dgm:pt>
    <dgm:pt modelId="{A6FDB655-A405-45EB-9B1B-E4B81318302A}" type="sibTrans" cxnId="{DC0BA271-6A93-471B-98C9-31AFFDDD22B3}">
      <dgm:prSet/>
      <dgm:spPr/>
      <dgm:t>
        <a:bodyPr/>
        <a:lstStyle/>
        <a:p>
          <a:endParaRPr lang="en-US"/>
        </a:p>
      </dgm:t>
    </dgm:pt>
    <dgm:pt modelId="{CEEEFF68-D839-4C07-A6A7-D249E6CAC10E}" type="parTrans" cxnId="{DC0BA271-6A93-471B-98C9-31AFFDDD22B3}">
      <dgm:prSet/>
      <dgm:spPr/>
      <dgm:t>
        <a:bodyPr/>
        <a:lstStyle/>
        <a:p>
          <a:endParaRPr lang="en-US"/>
        </a:p>
      </dgm:t>
    </dgm:pt>
    <dgm:pt modelId="{D63BFE49-113A-4D84-B037-2C685E79BEC0}" type="pres">
      <dgm:prSet presAssocID="{A364E4F7-D322-435A-B482-5788958189B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9EAB8A-1A16-4C24-9EC8-6B79E87B55A4}" type="pres">
      <dgm:prSet presAssocID="{A364E4F7-D322-435A-B482-5788958189BB}" presName="divider" presStyleLbl="fgShp" presStyleIdx="0" presStyleCnt="1" custAng="16500000" custScaleX="67067" custScaleY="56852"/>
      <dgm:spPr/>
    </dgm:pt>
    <dgm:pt modelId="{F0A16E35-313D-4303-A565-50E3CEAF32CD}" type="pres">
      <dgm:prSet presAssocID="{D9C19024-E5BC-417D-9E88-B63528EF7C73}" presName="downArrow" presStyleLbl="node1" presStyleIdx="0" presStyleCnt="2" custScaleX="39998" custScaleY="100000" custLinFactNeighborX="4168" custLinFactNeighborY="63904"/>
      <dgm:spPr/>
    </dgm:pt>
    <dgm:pt modelId="{02CB3E34-C030-4416-AFA6-30B8BEFEBA64}" type="pres">
      <dgm:prSet presAssocID="{D9C19024-E5BC-417D-9E88-B63528EF7C73}" presName="downArrowText" presStyleLbl="revTx" presStyleIdx="0" presStyleCnt="2" custScaleX="72656" custScaleY="44017" custLinFactY="21092" custLinFactNeighborX="820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AFECC-D54D-4315-A903-144B54E2F6B5}" type="pres">
      <dgm:prSet presAssocID="{C376D9D0-3105-4972-9F8E-32B790CA2BAC}" presName="upArrow" presStyleLbl="node1" presStyleIdx="1" presStyleCnt="2" custAng="10800000" custScaleX="39999" custScaleY="100000" custLinFactNeighborX="-4168" custLinFactNeighborY="-61096"/>
      <dgm:spPr/>
    </dgm:pt>
    <dgm:pt modelId="{2317A508-4660-4E1E-A6EE-833F44B51E30}" type="pres">
      <dgm:prSet presAssocID="{C376D9D0-3105-4972-9F8E-32B790CA2BAC}" presName="upArrowText" presStyleLbl="revTx" presStyleIdx="1" presStyleCnt="2" custScaleY="25046" custLinFactNeighborX="-10936" custLinFactNeighborY="-212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B3C231-56C8-47CF-8ADA-F28A6BDC0F01}" srcId="{A364E4F7-D322-435A-B482-5788958189BB}" destId="{D9C19024-E5BC-417D-9E88-B63528EF7C73}" srcOrd="0" destOrd="0" parTransId="{5879EA89-388F-4807-8DF6-3636E50536CF}" sibTransId="{A39BA8BB-8552-4A49-9BD0-B1F88719D4F8}"/>
    <dgm:cxn modelId="{DC0BA271-6A93-471B-98C9-31AFFDDD22B3}" srcId="{A364E4F7-D322-435A-B482-5788958189BB}" destId="{C376D9D0-3105-4972-9F8E-32B790CA2BAC}" srcOrd="1" destOrd="0" parTransId="{CEEEFF68-D839-4C07-A6A7-D249E6CAC10E}" sibTransId="{A6FDB655-A405-45EB-9B1B-E4B81318302A}"/>
    <dgm:cxn modelId="{248C0F3D-4DAA-4885-849E-657BA5748618}" srcId="{A364E4F7-D322-435A-B482-5788958189BB}" destId="{E34E82CF-B1E4-400A-8EA4-0DC2283620E1}" srcOrd="2" destOrd="0" parTransId="{E12C445B-5DF6-4A75-87A0-0629452ABAF4}" sibTransId="{BCF9D960-E233-428E-9D54-35B2C0D16B50}"/>
    <dgm:cxn modelId="{1CBED9E8-1740-4ECE-8FDF-DE4F3D894600}" type="presOf" srcId="{D9C19024-E5BC-417D-9E88-B63528EF7C73}" destId="{02CB3E34-C030-4416-AFA6-30B8BEFEBA64}" srcOrd="0" destOrd="0" presId="urn:microsoft.com/office/officeart/2005/8/layout/arrow3"/>
    <dgm:cxn modelId="{F57D754C-8593-4EB3-AA97-59C1854995A2}" type="presOf" srcId="{C376D9D0-3105-4972-9F8E-32B790CA2BAC}" destId="{2317A508-4660-4E1E-A6EE-833F44B51E30}" srcOrd="0" destOrd="0" presId="urn:microsoft.com/office/officeart/2005/8/layout/arrow3"/>
    <dgm:cxn modelId="{8980C1B7-405F-482B-AB24-C5D87CFD3E0E}" type="presOf" srcId="{A364E4F7-D322-435A-B482-5788958189BB}" destId="{D63BFE49-113A-4D84-B037-2C685E79BEC0}" srcOrd="0" destOrd="0" presId="urn:microsoft.com/office/officeart/2005/8/layout/arrow3"/>
    <dgm:cxn modelId="{326270BB-1AC2-493F-AAEC-92B56B7855C7}" type="presParOf" srcId="{D63BFE49-113A-4D84-B037-2C685E79BEC0}" destId="{889EAB8A-1A16-4C24-9EC8-6B79E87B55A4}" srcOrd="0" destOrd="0" presId="urn:microsoft.com/office/officeart/2005/8/layout/arrow3"/>
    <dgm:cxn modelId="{30C32C56-9114-4CB7-8567-A65E1299AB89}" type="presParOf" srcId="{D63BFE49-113A-4D84-B037-2C685E79BEC0}" destId="{F0A16E35-313D-4303-A565-50E3CEAF32CD}" srcOrd="1" destOrd="0" presId="urn:microsoft.com/office/officeart/2005/8/layout/arrow3"/>
    <dgm:cxn modelId="{49384002-55E8-45D9-A57B-736020C4B97F}" type="presParOf" srcId="{D63BFE49-113A-4D84-B037-2C685E79BEC0}" destId="{02CB3E34-C030-4416-AFA6-30B8BEFEBA64}" srcOrd="2" destOrd="0" presId="urn:microsoft.com/office/officeart/2005/8/layout/arrow3"/>
    <dgm:cxn modelId="{14E81121-B1E5-4A4B-B77F-05B59A50F16C}" type="presParOf" srcId="{D63BFE49-113A-4D84-B037-2C685E79BEC0}" destId="{368AFECC-D54D-4315-A903-144B54E2F6B5}" srcOrd="3" destOrd="0" presId="urn:microsoft.com/office/officeart/2005/8/layout/arrow3"/>
    <dgm:cxn modelId="{537B437C-464A-4838-914A-2E799157CEE9}" type="presParOf" srcId="{D63BFE49-113A-4D84-B037-2C685E79BEC0}" destId="{2317A508-4660-4E1E-A6EE-833F44B51E30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EAB8A-1A16-4C24-9EC8-6B79E87B55A4}">
      <dsp:nvSpPr>
        <dsp:cNvPr id="0" name=""/>
        <dsp:cNvSpPr/>
      </dsp:nvSpPr>
      <dsp:spPr>
        <a:xfrm rot="16200000">
          <a:off x="1631341" y="2157939"/>
          <a:ext cx="6121028" cy="535520"/>
        </a:xfrm>
        <a:prstGeom prst="mathMinus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16E35-313D-4303-A565-50E3CEAF32CD}">
      <dsp:nvSpPr>
        <dsp:cNvPr id="0" name=""/>
        <dsp:cNvSpPr/>
      </dsp:nvSpPr>
      <dsp:spPr>
        <a:xfrm>
          <a:off x="2087941" y="1482665"/>
          <a:ext cx="1125989" cy="1940560"/>
        </a:xfrm>
        <a:prstGeom prst="downArrow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B3E34-C030-4416-AFA6-30B8BEFEBA64}">
      <dsp:nvSpPr>
        <dsp:cNvPr id="0" name=""/>
        <dsp:cNvSpPr/>
      </dsp:nvSpPr>
      <dsp:spPr>
        <a:xfrm>
          <a:off x="5630197" y="3037707"/>
          <a:ext cx="2181705" cy="896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5630197" y="3037707"/>
        <a:ext cx="2181705" cy="896885"/>
      </dsp:txXfrm>
    </dsp:sp>
    <dsp:sp modelId="{368AFECC-D54D-4315-A903-144B54E2F6B5}">
      <dsp:nvSpPr>
        <dsp:cNvPr id="0" name=""/>
        <dsp:cNvSpPr/>
      </dsp:nvSpPr>
      <dsp:spPr>
        <a:xfrm rot="10800000">
          <a:off x="6169767" y="1482665"/>
          <a:ext cx="1126017" cy="1940560"/>
        </a:xfrm>
        <a:prstGeom prst="upArrow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7A508-4660-4E1E-A6EE-833F44B51E30}">
      <dsp:nvSpPr>
        <dsp:cNvPr id="0" name=""/>
        <dsp:cNvSpPr/>
      </dsp:nvSpPr>
      <dsp:spPr>
        <a:xfrm>
          <a:off x="1079171" y="3144206"/>
          <a:ext cx="3002787" cy="5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1079171" y="3144206"/>
        <a:ext cx="3002787" cy="510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9A11C-3ECE-445A-8C2D-628057B7DFAE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F6E2E-BAE4-4669-904F-724E87645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44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E27C6-1CC0-46C4-92CE-BD7CD8E346CC}" type="datetimeFigureOut">
              <a:rPr lang="en-US"/>
              <a:t>5/10/2021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BC7E1-7938-4699-BF3A-73CF5E0A5CF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85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BC7E1-7938-4699-BF3A-73CF5E0A5CFE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86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CDBG  - </a:t>
            </a:r>
            <a:r>
              <a:rPr lang="en-US" sz="1200" dirty="0" smtClean="0"/>
              <a:t>(U.S. Department of Housing and Urban Development)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48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Department of Finance – completely separate entity responsible for collecting taxes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97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City sometimes</a:t>
            </a:r>
            <a:r>
              <a:rPr lang="en-US" baseline="0" dirty="0" smtClean="0"/>
              <a:t> signs inter-governmental cooperation agreements to partner with neighboring boroughs and townships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Examples – Wilkinsburg fire and refuse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80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Again, the City sometimes</a:t>
            </a:r>
            <a:r>
              <a:rPr lang="en-US" baseline="0" dirty="0" smtClean="0"/>
              <a:t> signs inter-governmental cooperation agreements to partner with these organizations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Examples – Ft. Pitt is a federal bridge, Liberty is state, Clemente/Warhol/Rachel Carson is county, Greenfield is city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60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Federal</a:t>
            </a:r>
            <a:r>
              <a:rPr lang="en-US" baseline="0" dirty="0" smtClean="0"/>
              <a:t> and state funding may have extra restrictions on the use of capital dollars above and beyond City restrictions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** Unlike </a:t>
            </a:r>
            <a:r>
              <a:rPr lang="en-US" baseline="0" dirty="0" smtClean="0"/>
              <a:t>the Operating Budget, the Capital Budget is not ‘use it or lose it’ – funds remain available until a project is delivered or are re-allocated to a more immediate need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90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Leases</a:t>
            </a:r>
            <a:r>
              <a:rPr lang="en-US" baseline="0" dirty="0" smtClean="0"/>
              <a:t> – Police HQ, West End Healthy Active Living Center</a:t>
            </a:r>
          </a:p>
          <a:p>
            <a:r>
              <a:rPr lang="en-US" baseline="0" dirty="0" smtClean="0"/>
              <a:t>Professional – auditing services for accounting, software for 311, online permitting and licensing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11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57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5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79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BC7E1-7938-4699-BF3A-73CF5E0A5C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4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="" xmlns:a16="http://schemas.microsoft.com/office/drawing/2014/main" id="{796980CB-0883-4188-BAEF-6657010F7703}"/>
              </a:ext>
            </a:extLst>
          </p:cNvPr>
          <p:cNvSpPr/>
          <p:nvPr userDrawn="1"/>
        </p:nvSpPr>
        <p:spPr>
          <a:xfrm>
            <a:off x="-5318" y="-5317"/>
            <a:ext cx="6857998" cy="686685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="" xmlns:a16="http://schemas.microsoft.com/office/drawing/2014/main" id="{22F6B821-CB33-4D26-945F-6FA6B48BFC45}"/>
              </a:ext>
            </a:extLst>
          </p:cNvPr>
          <p:cNvSpPr/>
          <p:nvPr userDrawn="1"/>
        </p:nvSpPr>
        <p:spPr>
          <a:xfrm>
            <a:off x="-5317" y="561752"/>
            <a:ext cx="6308650" cy="6299789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="" xmlns:a16="http://schemas.microsoft.com/office/drawing/2014/main" id="{16558E29-2F06-4725-977A-1170A393595E}"/>
              </a:ext>
            </a:extLst>
          </p:cNvPr>
          <p:cNvSpPr/>
          <p:nvPr userDrawn="1"/>
        </p:nvSpPr>
        <p:spPr>
          <a:xfrm>
            <a:off x="-5317" y="1244007"/>
            <a:ext cx="5626394" cy="561753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4" descr="City Crest Medium Color Vector.svg">
            <a:extLst>
              <a:ext uri="{FF2B5EF4-FFF2-40B4-BE49-F238E27FC236}">
                <a16:creationId xmlns="" xmlns:a16="http://schemas.microsoft.com/office/drawing/2014/main" id="{686CB42F-D5CF-4E19-94E7-930D4892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85387" y="751165"/>
            <a:ext cx="3503577" cy="4970132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idx="4294967295"/>
          </p:nvPr>
        </p:nvSpPr>
        <p:spPr>
          <a:xfrm>
            <a:off x="4679247" y="1159558"/>
            <a:ext cx="6955808" cy="932688"/>
          </a:xfrm>
        </p:spPr>
        <p:txBody>
          <a:bodyPr>
            <a:noAutofit/>
          </a:bodyPr>
          <a:lstStyle/>
          <a:p>
            <a:endParaRPr lang="en-US" sz="4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4679247" y="2777647"/>
            <a:ext cx="6955808" cy="697071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/>
            </a:lvl1pPr>
          </a:lstStyle>
          <a:p>
            <a:endParaRPr lang="en-US" sz="2800" b="1" dirty="0">
              <a:solidFill>
                <a:schemeClr val="accent1">
                  <a:lumMod val="75000"/>
                </a:schemeClr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69614293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1504A7F-B85F-4941-BFE4-DD71813B33EA}"/>
              </a:ext>
            </a:extLst>
          </p:cNvPr>
          <p:cNvSpPr/>
          <p:nvPr userDrawn="1"/>
        </p:nvSpPr>
        <p:spPr>
          <a:xfrm>
            <a:off x="179836" y="-10629"/>
            <a:ext cx="252916" cy="68686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2FA6440-C0A3-4972-8FD7-733294BBCB0C}"/>
              </a:ext>
            </a:extLst>
          </p:cNvPr>
          <p:cNvSpPr/>
          <p:nvPr userDrawn="1"/>
        </p:nvSpPr>
        <p:spPr>
          <a:xfrm>
            <a:off x="541861" y="-10629"/>
            <a:ext cx="269862" cy="68686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C5B84D1-CB47-4D74-B63F-FB83538B596A}"/>
              </a:ext>
            </a:extLst>
          </p:cNvPr>
          <p:cNvSpPr/>
          <p:nvPr userDrawn="1"/>
        </p:nvSpPr>
        <p:spPr>
          <a:xfrm>
            <a:off x="920832" y="-10628"/>
            <a:ext cx="284425" cy="6868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4">
            <a:extLst>
              <a:ext uri="{FF2B5EF4-FFF2-40B4-BE49-F238E27FC236}">
                <a16:creationId xmlns="" xmlns:a16="http://schemas.microsoft.com/office/drawing/2014/main" id="{7FE41566-FDA9-4D7E-8C9E-B2A7D19DAC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55076" y="4888543"/>
            <a:ext cx="1257088" cy="177537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>
              <a:lnSpc>
                <a:spcPct val="110000"/>
              </a:lnSpc>
              <a:buNone/>
              <a:defRPr/>
            </a:lvl1pPr>
          </a:lstStyle>
          <a:p>
            <a:pPr>
              <a:lnSpc>
                <a:spcPct val="80000"/>
              </a:lnSpc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638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20118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1829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5715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5838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95524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202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972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332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996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43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sv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municode.com/pa/pittsburgh/codes/code_of_ordinances?nodeId=HORUCHPIPE_ART5BUFIM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municode.com/pa/pittsburgh/codes/code_of_ordinances?nodeId=COOR_TITTWOFI_ARTIAD_CH218CABUCAIMP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brary.municode.com/pa/pittsburgh/codes/code_of_ordinances?nodeId=COOR_TITTWOFI_ARTIAD_CH219OPBU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OMBoperating@pittsburghpa.gov" TargetMode="External"/><Relationship Id="rId3" Type="http://schemas.openxmlformats.org/officeDocument/2006/relationships/hyperlink" Target="https://pittsburghpa.gov/omb/budgets-reports" TargetMode="External"/><Relationship Id="rId7" Type="http://schemas.openxmlformats.org/officeDocument/2006/relationships/hyperlink" Target="https://engage.pittsburghpa.gov/" TargetMode="External"/><Relationship Id="rId2" Type="http://schemas.openxmlformats.org/officeDocument/2006/relationships/hyperlink" Target="http://pittsburghpa.gov/omb/omb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ttsburghpa.gov/omb/quarterly-reports" TargetMode="External"/><Relationship Id="rId5" Type="http://schemas.openxmlformats.org/officeDocument/2006/relationships/hyperlink" Target="https://pittsburghpa.gov/omb/budget-brief" TargetMode="External"/><Relationship Id="rId4" Type="http://schemas.openxmlformats.org/officeDocument/2006/relationships/hyperlink" Target="https://pittsburghpa.gov/omb/capital-budgets" TargetMode="External"/><Relationship Id="rId9" Type="http://schemas.openxmlformats.org/officeDocument/2006/relationships/hyperlink" Target="mailto:cip@pittsburghpa.gov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679247" y="1417309"/>
            <a:ext cx="6955808" cy="93268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City of Pittsburgh</a:t>
            </a:r>
            <a:br>
              <a:rPr lang="en-US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4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Budget Engagement</a:t>
            </a:r>
            <a:endParaRPr lang="en-US" sz="4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679247" y="3718969"/>
            <a:ext cx="6955808" cy="118481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Office of Management and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Budget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Office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of Management and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Budget Overview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en-US" altLang="en-US" sz="1800" b="1" dirty="0"/>
              <a:t>OMB has five functional areas</a:t>
            </a:r>
            <a:r>
              <a:rPr lang="en-US" altLang="en-US" sz="1800" b="1" dirty="0" smtClean="0"/>
              <a:t>:</a:t>
            </a:r>
            <a:endParaRPr lang="en-US" altLang="en-US" sz="1800" b="1" dirty="0"/>
          </a:p>
          <a:p>
            <a:pPr>
              <a:lnSpc>
                <a:spcPct val="100000"/>
              </a:lnSpc>
            </a:pPr>
            <a:r>
              <a:rPr lang="en-US" altLang="en-US" sz="1800" dirty="0"/>
              <a:t>Administration</a:t>
            </a:r>
          </a:p>
          <a:p>
            <a:pPr>
              <a:lnSpc>
                <a:spcPct val="100000"/>
              </a:lnSpc>
            </a:pPr>
            <a:r>
              <a:rPr lang="en-US" altLang="en-US" sz="1800" dirty="0" smtClean="0"/>
              <a:t>Capital</a:t>
            </a:r>
            <a:r>
              <a:rPr lang="en-US" altLang="en-US" sz="1800" dirty="0"/>
              <a:t>, Fleet, and Asset Management</a:t>
            </a:r>
          </a:p>
          <a:p>
            <a:pPr>
              <a:lnSpc>
                <a:spcPct val="100000"/>
              </a:lnSpc>
            </a:pPr>
            <a:r>
              <a:rPr lang="en-US" sz="1800" dirty="0" smtClean="0"/>
              <a:t>Community </a:t>
            </a:r>
            <a:r>
              <a:rPr lang="en-US" sz="1800" dirty="0"/>
              <a:t>Development Block Grant (CDBG)</a:t>
            </a:r>
          </a:p>
          <a:p>
            <a:pPr lvl="1">
              <a:lnSpc>
                <a:spcPct val="100000"/>
              </a:lnSpc>
            </a:pPr>
            <a:r>
              <a:rPr lang="en-US" sz="1600" dirty="0" smtClean="0"/>
              <a:t>CDBG</a:t>
            </a:r>
          </a:p>
          <a:p>
            <a:pPr lvl="1">
              <a:lnSpc>
                <a:spcPct val="100000"/>
              </a:lnSpc>
            </a:pPr>
            <a:r>
              <a:rPr lang="en-US" sz="1600" dirty="0" smtClean="0"/>
              <a:t>Emergency </a:t>
            </a:r>
            <a:r>
              <a:rPr lang="en-US" sz="1600" dirty="0"/>
              <a:t>Solutions </a:t>
            </a:r>
            <a:r>
              <a:rPr lang="en-US" sz="1600" dirty="0" smtClean="0"/>
              <a:t>Grant</a:t>
            </a:r>
          </a:p>
          <a:p>
            <a:pPr lvl="1">
              <a:lnSpc>
                <a:spcPct val="100000"/>
              </a:lnSpc>
            </a:pPr>
            <a:r>
              <a:rPr lang="en-US" sz="1600" dirty="0" smtClean="0"/>
              <a:t>Housing </a:t>
            </a:r>
            <a:r>
              <a:rPr lang="en-US" sz="1600" dirty="0"/>
              <a:t>Opportunities for Persons with </a:t>
            </a:r>
            <a:r>
              <a:rPr lang="en-US" sz="1600" dirty="0" smtClean="0"/>
              <a:t>AIDS</a:t>
            </a:r>
          </a:p>
          <a:p>
            <a:pPr lvl="1">
              <a:lnSpc>
                <a:spcPct val="100000"/>
              </a:lnSpc>
            </a:pPr>
            <a:r>
              <a:rPr lang="en-US" sz="1600" dirty="0" smtClean="0"/>
              <a:t>HOME </a:t>
            </a:r>
            <a:r>
              <a:rPr lang="en-US" sz="1600" dirty="0"/>
              <a:t>Investment Partnership </a:t>
            </a:r>
            <a:r>
              <a:rPr lang="en-US" sz="1600" dirty="0" smtClean="0"/>
              <a:t>programs</a:t>
            </a:r>
          </a:p>
          <a:p>
            <a:pPr>
              <a:lnSpc>
                <a:spcPct val="100000"/>
              </a:lnSpc>
            </a:pPr>
            <a:r>
              <a:rPr lang="en-US" sz="1800" dirty="0" smtClean="0"/>
              <a:t>Operating</a:t>
            </a:r>
            <a:r>
              <a:rPr lang="en-US" sz="1800" dirty="0"/>
              <a:t>, Grants, and Special Revenue</a:t>
            </a:r>
          </a:p>
          <a:p>
            <a:pPr>
              <a:lnSpc>
                <a:spcPct val="100000"/>
              </a:lnSpc>
            </a:pPr>
            <a:r>
              <a:rPr lang="en-US" altLang="en-US" sz="1800" dirty="0" smtClean="0"/>
              <a:t>Procurement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9714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Funding City Services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="" xmlns:a16="http://schemas.microsoft.com/office/drawing/2014/main" id="{7FE41566-FDA9-4D7E-8C9E-B2A7D19DA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5076" y="4888543"/>
            <a:ext cx="1257088" cy="1775377"/>
          </a:xfrm>
          <a:prstGeom prst="rect">
            <a:avLst/>
          </a:prstGeom>
        </p:spPr>
      </p:pic>
      <p:graphicFrame>
        <p:nvGraphicFramePr>
          <p:cNvPr id="9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56587002"/>
              </p:ext>
            </p:extLst>
          </p:nvPr>
        </p:nvGraphicFramePr>
        <p:xfrm>
          <a:off x="1509713" y="1393825"/>
          <a:ext cx="9383712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826473" y="192722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Revenue Sources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58881" y="1926512"/>
            <a:ext cx="1386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OMB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65596" y="5199016"/>
            <a:ext cx="1386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Finance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3754" y="5196710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Departments</a:t>
            </a:r>
          </a:p>
          <a:p>
            <a:pPr algn="ctr"/>
            <a:r>
              <a:rPr lang="en-US" sz="2400" dirty="0" smtClean="0"/>
              <a:t>(City Services)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 rot="5400000">
            <a:off x="3312527" y="3634859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Money in</a:t>
            </a:r>
          </a:p>
        </p:txBody>
      </p:sp>
      <p:sp>
        <p:nvSpPr>
          <p:cNvPr id="18" name="TextBox 17"/>
          <p:cNvSpPr txBox="1"/>
          <p:nvPr/>
        </p:nvSpPr>
        <p:spPr>
          <a:xfrm rot="5400000">
            <a:off x="7405499" y="3634859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Money out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V="1">
            <a:off x="4915006" y="2511912"/>
            <a:ext cx="2706787" cy="26840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prstDash val="sysDash"/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45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Jurisdiction of City Services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The City does </a:t>
            </a:r>
            <a:r>
              <a:rPr lang="en-US" sz="2400" u="sng" dirty="0"/>
              <a:t>not</a:t>
            </a:r>
            <a:r>
              <a:rPr lang="en-US" sz="2400" dirty="0"/>
              <a:t> have responsibility for services outside of the nine colored Council Districts below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67" y="2319428"/>
            <a:ext cx="5086224" cy="398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4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Jurisdiction of City Services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The City does </a:t>
            </a:r>
            <a:r>
              <a:rPr lang="en-US" sz="2400" u="sng" dirty="0"/>
              <a:t>not</a:t>
            </a:r>
            <a:r>
              <a:rPr lang="en-US" sz="2400" dirty="0"/>
              <a:t> have legal authority over the following:</a:t>
            </a:r>
          </a:p>
          <a:p>
            <a:pPr lvl="1"/>
            <a:r>
              <a:rPr lang="en-US" sz="2000" dirty="0"/>
              <a:t>County, state, or federal roads and bridges</a:t>
            </a:r>
          </a:p>
          <a:p>
            <a:pPr lvl="1"/>
            <a:r>
              <a:rPr lang="en-US" sz="2000" dirty="0"/>
              <a:t>Schools (Pittsburgh Public Schools)</a:t>
            </a:r>
          </a:p>
          <a:p>
            <a:pPr lvl="1"/>
            <a:r>
              <a:rPr lang="en-US" sz="2000" dirty="0"/>
              <a:t>Public transportation (Port Authority of Allegheny County)</a:t>
            </a:r>
          </a:p>
          <a:p>
            <a:pPr lvl="1"/>
            <a:r>
              <a:rPr lang="en-US" sz="2000" dirty="0"/>
              <a:t>Health services (Allegheny County)</a:t>
            </a:r>
          </a:p>
          <a:p>
            <a:pPr lvl="1"/>
            <a:r>
              <a:rPr lang="en-US" sz="2000" dirty="0"/>
              <a:t>Most human services (Allegheny County)</a:t>
            </a:r>
          </a:p>
          <a:p>
            <a:pPr lvl="1"/>
            <a:r>
              <a:rPr lang="en-US" sz="2000" dirty="0"/>
              <a:t>The jail (Allegheny County)</a:t>
            </a:r>
          </a:p>
          <a:p>
            <a:pPr lvl="1"/>
            <a:r>
              <a:rPr lang="en-US" sz="2000" dirty="0"/>
              <a:t>Courts (county, state, federal)</a:t>
            </a:r>
          </a:p>
          <a:p>
            <a:pPr lvl="1"/>
            <a:r>
              <a:rPr lang="en-US" sz="2000" dirty="0"/>
              <a:t>Non-City of Pittsburgh public safety response teams</a:t>
            </a:r>
          </a:p>
          <a:p>
            <a:pPr lvl="1"/>
            <a:r>
              <a:rPr lang="en-US" sz="2000" dirty="0"/>
              <a:t>Water infrastructure (PWSA, ALCOSAN)</a:t>
            </a:r>
          </a:p>
          <a:p>
            <a:pPr lvl="1"/>
            <a:r>
              <a:rPr lang="en-US" sz="2000" dirty="0"/>
              <a:t>Public parking infrastructure and </a:t>
            </a:r>
            <a:r>
              <a:rPr lang="en-US" sz="2000" dirty="0" smtClean="0"/>
              <a:t>enforcement (Pittsburgh </a:t>
            </a:r>
            <a:r>
              <a:rPr lang="en-US" sz="2000" smtClean="0"/>
              <a:t>Parking Authority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009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Two Budgets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/>
              <a:t>Operating </a:t>
            </a:r>
            <a:r>
              <a:rPr lang="en-US" sz="2400" b="1" dirty="0"/>
              <a:t>B</a:t>
            </a:r>
            <a:r>
              <a:rPr lang="en-US" sz="2400" b="1" dirty="0" smtClean="0"/>
              <a:t>udget</a:t>
            </a:r>
            <a:r>
              <a:rPr lang="en-US" sz="2400" dirty="0" smtClean="0"/>
              <a:t> funds expenditures that pay </a:t>
            </a:r>
            <a:r>
              <a:rPr lang="en-US" sz="2400" dirty="0"/>
              <a:t>for most day-to-day governmental </a:t>
            </a:r>
            <a:r>
              <a:rPr lang="en-US" sz="2400" dirty="0" smtClean="0"/>
              <a:t>activities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b="1" dirty="0"/>
              <a:t>C</a:t>
            </a:r>
            <a:r>
              <a:rPr lang="en-US" sz="2400" b="1" dirty="0" smtClean="0"/>
              <a:t>apital </a:t>
            </a:r>
            <a:r>
              <a:rPr lang="en-US" sz="2400" b="1" dirty="0"/>
              <a:t>B</a:t>
            </a:r>
            <a:r>
              <a:rPr lang="en-US" sz="2400" b="1" dirty="0" smtClean="0"/>
              <a:t>udget </a:t>
            </a:r>
            <a:r>
              <a:rPr lang="en-US" sz="2400" dirty="0" smtClean="0"/>
              <a:t>funds projects that are</a:t>
            </a:r>
            <a:r>
              <a:rPr lang="en-US" sz="2400" dirty="0"/>
              <a:t>:</a:t>
            </a:r>
          </a:p>
          <a:p>
            <a:pPr lvl="1"/>
            <a:r>
              <a:rPr lang="en-US" sz="2000" dirty="0"/>
              <a:t>Used to design, build, restore, retain, or purchase any City-owned asset</a:t>
            </a:r>
          </a:p>
          <a:p>
            <a:pPr lvl="1"/>
            <a:r>
              <a:rPr lang="en-US" sz="2000" dirty="0"/>
              <a:t>Have a minimum value of $50,000</a:t>
            </a:r>
          </a:p>
          <a:p>
            <a:pPr lvl="1"/>
            <a:r>
              <a:rPr lang="en-US" sz="2000" dirty="0"/>
              <a:t>Have a minimum useful life of five years</a:t>
            </a:r>
          </a:p>
          <a:p>
            <a:pPr lvl="1"/>
            <a:r>
              <a:rPr lang="en-US" sz="2000" dirty="0"/>
              <a:t>Primarily funded via municipal bonds (debt issuance), pay-as-you-go (an annual operating transfer), or federal/state funding (CDBG, DCED, etc</a:t>
            </a:r>
            <a:r>
              <a:rPr lang="en-US" sz="2000" dirty="0" smtClean="0"/>
              <a:t>.)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63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What Does Each Budget Fund?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7" name="Content Placeholder 7"/>
          <p:cNvSpPr>
            <a:spLocks noGrp="1"/>
          </p:cNvSpPr>
          <p:nvPr>
            <p:ph sz="half" idx="4294967295"/>
          </p:nvPr>
        </p:nvSpPr>
        <p:spPr>
          <a:xfrm>
            <a:off x="1509749" y="1393114"/>
            <a:ext cx="4040188" cy="461492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 smtClean="0"/>
              <a:t>Operating Budget</a:t>
            </a:r>
          </a:p>
          <a:p>
            <a:r>
              <a:rPr lang="en-US" sz="2000" dirty="0" smtClean="0"/>
              <a:t>Employee </a:t>
            </a:r>
            <a:r>
              <a:rPr lang="en-US" sz="2000" dirty="0"/>
              <a:t>salaries and benefits</a:t>
            </a:r>
          </a:p>
          <a:p>
            <a:r>
              <a:rPr lang="en-US" sz="2000" dirty="0"/>
              <a:t>Pension funding</a:t>
            </a:r>
          </a:p>
          <a:p>
            <a:r>
              <a:rPr lang="en-US" sz="2000" dirty="0"/>
              <a:t>Debt payments</a:t>
            </a:r>
          </a:p>
          <a:p>
            <a:r>
              <a:rPr lang="en-US" sz="2000" dirty="0"/>
              <a:t>Leases</a:t>
            </a:r>
          </a:p>
          <a:p>
            <a:r>
              <a:rPr lang="en-US" sz="2000" dirty="0"/>
              <a:t>Utility payments</a:t>
            </a:r>
          </a:p>
          <a:p>
            <a:r>
              <a:rPr lang="en-US" sz="2000" dirty="0"/>
              <a:t>Ongoing building maintenance</a:t>
            </a:r>
          </a:p>
          <a:p>
            <a:r>
              <a:rPr lang="en-US" sz="2000" dirty="0"/>
              <a:t>Fuel and vehicle maintenance</a:t>
            </a:r>
          </a:p>
          <a:p>
            <a:r>
              <a:rPr lang="en-US" sz="2000" dirty="0"/>
              <a:t>Office supplies</a:t>
            </a:r>
          </a:p>
          <a:p>
            <a:r>
              <a:rPr lang="en-US" sz="2000" dirty="0"/>
              <a:t>Computers and software</a:t>
            </a:r>
          </a:p>
          <a:p>
            <a:r>
              <a:rPr lang="en-US" sz="2000" dirty="0"/>
              <a:t>Internet for City facilities</a:t>
            </a:r>
          </a:p>
          <a:p>
            <a:r>
              <a:rPr lang="en-US" sz="2000" dirty="0"/>
              <a:t>Professional services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6101520" y="1393114"/>
            <a:ext cx="4041775" cy="461492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Capital Budget</a:t>
            </a:r>
          </a:p>
          <a:p>
            <a:r>
              <a:rPr lang="en-US" sz="1800" dirty="0" smtClean="0"/>
              <a:t>Construction </a:t>
            </a:r>
            <a:r>
              <a:rPr lang="en-US" sz="1800" dirty="0"/>
              <a:t>and major renovations of:</a:t>
            </a:r>
          </a:p>
          <a:p>
            <a:pPr lvl="1"/>
            <a:r>
              <a:rPr lang="en-US" sz="1600" dirty="0"/>
              <a:t>Roads (including paving and traffic signals)</a:t>
            </a:r>
          </a:p>
          <a:p>
            <a:pPr lvl="1"/>
            <a:r>
              <a:rPr lang="en-US" sz="1600" dirty="0"/>
              <a:t>Bridges</a:t>
            </a:r>
          </a:p>
          <a:p>
            <a:pPr lvl="1"/>
            <a:r>
              <a:rPr lang="en-US" sz="1600" dirty="0"/>
              <a:t>Public sidewalks</a:t>
            </a:r>
          </a:p>
          <a:p>
            <a:pPr lvl="1"/>
            <a:r>
              <a:rPr lang="en-US" sz="1600" dirty="0"/>
              <a:t>Public parks</a:t>
            </a:r>
          </a:p>
          <a:p>
            <a:pPr lvl="1"/>
            <a:r>
              <a:rPr lang="en-US" sz="1600" dirty="0"/>
              <a:t>Healthy Active Living centers</a:t>
            </a:r>
          </a:p>
          <a:p>
            <a:pPr lvl="1"/>
            <a:r>
              <a:rPr lang="en-US" sz="1600" dirty="0"/>
              <a:t>Recreation centers</a:t>
            </a:r>
          </a:p>
          <a:p>
            <a:pPr lvl="1"/>
            <a:r>
              <a:rPr lang="en-US" sz="1600" dirty="0"/>
              <a:t>City-owned buildings</a:t>
            </a:r>
          </a:p>
          <a:p>
            <a:r>
              <a:rPr lang="en-US" sz="1800" dirty="0"/>
              <a:t>City vehicles and heavy equipment</a:t>
            </a:r>
          </a:p>
          <a:p>
            <a:r>
              <a:rPr lang="en-US" sz="1800" dirty="0"/>
              <a:t>Major new technology projects</a:t>
            </a:r>
          </a:p>
          <a:p>
            <a:r>
              <a:rPr lang="en-US" sz="1800" dirty="0"/>
              <a:t>Public neighborhood support (CDBG)	</a:t>
            </a:r>
          </a:p>
        </p:txBody>
      </p:sp>
    </p:spTree>
    <p:extLst>
      <p:ext uri="{BB962C8B-B14F-4D97-AF65-F5344CB8AC3E}">
        <p14:creationId xmlns:p14="http://schemas.microsoft.com/office/powerpoint/2010/main" val="364285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Key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  <a:hlinkClick r:id="rId3"/>
              </a:rPr>
              <a:t>Home Rule Charter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 Summaries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sz="2200" dirty="0"/>
              <a:t>§ 502. - OPERATING AND CAPITAL BUDGET.</a:t>
            </a:r>
          </a:p>
          <a:p>
            <a:pPr lvl="1"/>
            <a:r>
              <a:rPr lang="en-US" sz="2000" dirty="0"/>
              <a:t>There shall be an annual balanced operating </a:t>
            </a:r>
            <a:r>
              <a:rPr lang="en-US" sz="2000" dirty="0" smtClean="0"/>
              <a:t>budget</a:t>
            </a:r>
          </a:p>
          <a:p>
            <a:pPr lvl="1"/>
            <a:r>
              <a:rPr lang="en-US" sz="2000" dirty="0" smtClean="0"/>
              <a:t>There shall be an </a:t>
            </a:r>
            <a:r>
              <a:rPr lang="en-US" sz="2000" dirty="0"/>
              <a:t>annual capital </a:t>
            </a:r>
            <a:r>
              <a:rPr lang="en-US" sz="2000" dirty="0" smtClean="0"/>
              <a:t>budget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200" dirty="0"/>
              <a:t>§ 504. - PREPARATION OF OPERATING AND CAPITAL BUDGETS.</a:t>
            </a:r>
          </a:p>
          <a:p>
            <a:pPr lvl="1"/>
            <a:r>
              <a:rPr lang="en-US" sz="2000" dirty="0" smtClean="0"/>
              <a:t>The Mayor’s Office shall conduct public hearings for both budgets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200" dirty="0" smtClean="0"/>
              <a:t>§ </a:t>
            </a:r>
            <a:r>
              <a:rPr lang="en-US" sz="2200" dirty="0"/>
              <a:t>505. - PRESENTATION AND ADOPTION OF BUDGETS.</a:t>
            </a:r>
          </a:p>
          <a:p>
            <a:pPr lvl="1"/>
            <a:r>
              <a:rPr lang="en-US" sz="2000" dirty="0" smtClean="0"/>
              <a:t>The Mayor presents the proposed budgets to Council each November</a:t>
            </a:r>
          </a:p>
          <a:p>
            <a:pPr lvl="1"/>
            <a:r>
              <a:rPr lang="en-US" sz="2000" dirty="0" smtClean="0"/>
              <a:t>Council must legally adopt both budgets by the end of December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200" dirty="0" smtClean="0"/>
              <a:t>§ </a:t>
            </a:r>
            <a:r>
              <a:rPr lang="en-US" sz="2200" dirty="0"/>
              <a:t>507. - AMENDMENT OF BUDGET.</a:t>
            </a:r>
          </a:p>
          <a:p>
            <a:pPr lvl="1"/>
            <a:r>
              <a:rPr lang="en-US" sz="2000" dirty="0"/>
              <a:t>Council may </a:t>
            </a:r>
            <a:r>
              <a:rPr lang="en-US" sz="2000" dirty="0" smtClean="0"/>
              <a:t>amend </a:t>
            </a:r>
            <a:r>
              <a:rPr lang="en-US" sz="2000" dirty="0"/>
              <a:t>operating budget </a:t>
            </a:r>
            <a:r>
              <a:rPr lang="en-US" sz="2000" dirty="0" smtClean="0"/>
              <a:t>until the first week of February</a:t>
            </a:r>
          </a:p>
          <a:p>
            <a:pPr lvl="2"/>
            <a:r>
              <a:rPr lang="en-US" sz="1600" dirty="0" smtClean="0"/>
              <a:t>After five weeks, the Mayor and Council must work together to amend the budget</a:t>
            </a:r>
            <a:endParaRPr lang="en-US" sz="2000" dirty="0" smtClean="0"/>
          </a:p>
          <a:p>
            <a:pPr lvl="1"/>
            <a:r>
              <a:rPr lang="en-US" sz="2000" dirty="0" smtClean="0"/>
              <a:t>The </a:t>
            </a:r>
            <a:r>
              <a:rPr lang="en-US" sz="2000" dirty="0"/>
              <a:t>capital budget may </a:t>
            </a:r>
            <a:r>
              <a:rPr lang="en-US" sz="2000" dirty="0" smtClean="0"/>
              <a:t>be </a:t>
            </a:r>
            <a:r>
              <a:rPr lang="en-US" sz="2000" dirty="0"/>
              <a:t>amended </a:t>
            </a:r>
            <a:r>
              <a:rPr lang="en-US" sz="2000" dirty="0" smtClean="0"/>
              <a:t>at </a:t>
            </a:r>
            <a:r>
              <a:rPr lang="en-US" sz="2000" dirty="0"/>
              <a:t>any </a:t>
            </a:r>
            <a:r>
              <a:rPr lang="en-US" sz="2000" dirty="0" smtClean="0"/>
              <a:t>time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200" dirty="0"/>
              <a:t>§ 508. - CAPITAL PROGRAM.</a:t>
            </a:r>
          </a:p>
          <a:p>
            <a:pPr lvl="1"/>
            <a:r>
              <a:rPr lang="en-US" sz="2000" dirty="0" smtClean="0"/>
              <a:t>The capital budget shall include a six year plan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467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Key Code Provisions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400" dirty="0" smtClean="0">
                <a:hlinkClick r:id="rId3"/>
              </a:rPr>
              <a:t>CHAPTER 218: - CAPITAL BUDGET AND CAPITAL IMPROVEMENT PLAN</a:t>
            </a:r>
            <a:endParaRPr lang="en-US" sz="2400" dirty="0" smtClean="0"/>
          </a:p>
          <a:p>
            <a:pPr lvl="1"/>
            <a:r>
              <a:rPr lang="en-US" sz="2000" dirty="0" smtClean="0"/>
              <a:t>Definition of a capital project</a:t>
            </a:r>
          </a:p>
          <a:p>
            <a:pPr lvl="1"/>
            <a:r>
              <a:rPr lang="en-US" sz="2000" dirty="0" smtClean="0"/>
              <a:t>Creation of the Capital Program Facilitation Committee</a:t>
            </a:r>
          </a:p>
          <a:p>
            <a:pPr lvl="1"/>
            <a:r>
              <a:rPr lang="en-US" sz="2000" dirty="0" smtClean="0"/>
              <a:t>Project procurement and accounting</a:t>
            </a:r>
            <a:endParaRPr lang="en-US" sz="2000" dirty="0"/>
          </a:p>
          <a:p>
            <a:pPr lvl="1"/>
            <a:r>
              <a:rPr lang="en-US" sz="2000" dirty="0" smtClean="0"/>
              <a:t>Quarterly reports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>
                <a:hlinkClick r:id="rId4"/>
              </a:rPr>
              <a:t>CHAPTER </a:t>
            </a:r>
            <a:r>
              <a:rPr lang="en-US" sz="2400" dirty="0">
                <a:hlinkClick r:id="rId4"/>
              </a:rPr>
              <a:t>219: - OPERATING </a:t>
            </a:r>
            <a:r>
              <a:rPr lang="en-US" sz="2400" dirty="0" smtClean="0">
                <a:hlinkClick r:id="rId4"/>
              </a:rPr>
              <a:t>BUDGET</a:t>
            </a:r>
            <a:endParaRPr lang="en-US" sz="2400" dirty="0" smtClean="0"/>
          </a:p>
          <a:p>
            <a:pPr lvl="1"/>
            <a:r>
              <a:rPr lang="en-US" sz="2000" dirty="0"/>
              <a:t>F</a:t>
            </a:r>
            <a:r>
              <a:rPr lang="en-US" sz="2000" dirty="0" smtClean="0"/>
              <a:t>ive-year plan</a:t>
            </a:r>
          </a:p>
          <a:p>
            <a:pPr lvl="1"/>
            <a:r>
              <a:rPr lang="en-US" sz="2000" dirty="0" smtClean="0"/>
              <a:t>Preliminary September budget</a:t>
            </a:r>
          </a:p>
          <a:p>
            <a:pPr lvl="1"/>
            <a:r>
              <a:rPr lang="en-US" sz="2000" dirty="0" smtClean="0"/>
              <a:t>Quarterly reports</a:t>
            </a:r>
          </a:p>
          <a:p>
            <a:pPr lvl="1"/>
            <a:r>
              <a:rPr lang="en-US" sz="2000" dirty="0" smtClean="0"/>
              <a:t>Fund balance minimums</a:t>
            </a:r>
          </a:p>
          <a:p>
            <a:pPr lvl="1"/>
            <a:r>
              <a:rPr lang="en-US" sz="2000" dirty="0" smtClean="0"/>
              <a:t>Pension contribution minimums</a:t>
            </a:r>
          </a:p>
          <a:p>
            <a:pPr lvl="1"/>
            <a:r>
              <a:rPr lang="en-US" sz="2000" dirty="0" smtClean="0"/>
              <a:t>Fiscal impact statements for each submitted resolution and ordinance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General Timeline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b="1" dirty="0" smtClean="0"/>
              <a:t>April</a:t>
            </a:r>
            <a:r>
              <a:rPr lang="en-US" dirty="0" smtClean="0"/>
              <a:t>: The Mayor sets budget priorities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May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Capital only </a:t>
            </a:r>
            <a:r>
              <a:rPr lang="en-US" dirty="0" smtClean="0"/>
              <a:t>– OMB issues requests for project proposals from departments, Council, and key community partners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June</a:t>
            </a:r>
            <a:r>
              <a:rPr lang="en-US" dirty="0" smtClean="0"/>
              <a:t>: OMB and the Office of Community Affairs host public engagement for both documents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Operating only </a:t>
            </a:r>
            <a:r>
              <a:rPr lang="en-US" dirty="0" smtClean="0"/>
              <a:t>– OMB releases materials to departments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July: </a:t>
            </a:r>
            <a:r>
              <a:rPr lang="en-US" dirty="0" smtClean="0"/>
              <a:t>Requests are due to OMB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August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Capital only </a:t>
            </a:r>
            <a:r>
              <a:rPr lang="en-US" dirty="0" smtClean="0"/>
              <a:t>– the CPFC presents its summary report to OMB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Operating only </a:t>
            </a:r>
            <a:r>
              <a:rPr lang="en-US" dirty="0" smtClean="0"/>
              <a:t>– OMB and departments discuss requests with the Mayor</a:t>
            </a:r>
          </a:p>
        </p:txBody>
      </p:sp>
    </p:spTree>
    <p:extLst>
      <p:ext uri="{BB962C8B-B14F-4D97-AF65-F5344CB8AC3E}">
        <p14:creationId xmlns:p14="http://schemas.microsoft.com/office/powerpoint/2010/main" val="306038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General Timeline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5"/>
            <a:ext cx="9384261" cy="48528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 smtClean="0"/>
              <a:t>September</a:t>
            </a:r>
            <a:r>
              <a:rPr lang="en-US" sz="2400" dirty="0" smtClean="0"/>
              <a:t>: The Mayor makes final decisions; the preliminary budget is published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b="1" dirty="0" smtClean="0"/>
              <a:t>October</a:t>
            </a:r>
            <a:r>
              <a:rPr lang="en-US" sz="2400" dirty="0" smtClean="0"/>
              <a:t>: The preliminary budgets are finalized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b="1" dirty="0" smtClean="0"/>
              <a:t>November</a:t>
            </a:r>
            <a:r>
              <a:rPr lang="en-US" sz="2400" dirty="0" smtClean="0"/>
              <a:t>: The Mayor delivers the State of the City address and presents both budgets to City Council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b="1" dirty="0" smtClean="0"/>
              <a:t>December</a:t>
            </a:r>
            <a:r>
              <a:rPr lang="en-US" sz="2400" dirty="0" smtClean="0"/>
              <a:t>: Council holds budget hearings, revises the documents, and passes them into law by December 31st</a:t>
            </a:r>
          </a:p>
        </p:txBody>
      </p:sp>
    </p:spTree>
    <p:extLst>
      <p:ext uri="{BB962C8B-B14F-4D97-AF65-F5344CB8AC3E}">
        <p14:creationId xmlns:p14="http://schemas.microsoft.com/office/powerpoint/2010/main" val="62266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Public Engagement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+mj-lt"/>
              <a:cs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3"/>
            <a:ext cx="9384261" cy="444922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2000" dirty="0" smtClean="0"/>
              <a:t>It’s important to engage with OMB because we are directing </a:t>
            </a:r>
            <a:r>
              <a:rPr lang="en-US" altLang="en-US" sz="2000" u="sng" dirty="0" smtClean="0"/>
              <a:t>your</a:t>
            </a:r>
            <a:r>
              <a:rPr lang="en-US" altLang="en-US" sz="2000" dirty="0" smtClean="0"/>
              <a:t> taxpayer dollars. Your input is critical!</a:t>
            </a:r>
          </a:p>
          <a:p>
            <a:pPr>
              <a:lnSpc>
                <a:spcPct val="100000"/>
              </a:lnSpc>
            </a:pPr>
            <a:endParaRPr lang="en-US" altLang="en-US" sz="2000" dirty="0"/>
          </a:p>
          <a:p>
            <a:pPr>
              <a:lnSpc>
                <a:spcPct val="100000"/>
              </a:lnSpc>
            </a:pPr>
            <a:r>
              <a:rPr lang="en-US" altLang="en-US" sz="2000" dirty="0" smtClean="0"/>
              <a:t>Engagement </a:t>
            </a:r>
            <a:r>
              <a:rPr lang="en-US" altLang="en-US" sz="2000" dirty="0" smtClean="0"/>
              <a:t>includes:</a:t>
            </a:r>
          </a:p>
          <a:p>
            <a:pPr lvl="1">
              <a:lnSpc>
                <a:spcPct val="100000"/>
              </a:lnSpc>
            </a:pPr>
            <a:r>
              <a:rPr lang="en-US" altLang="en-US" sz="1600" dirty="0"/>
              <a:t>T</a:t>
            </a:r>
            <a:r>
              <a:rPr lang="en-US" altLang="en-US" sz="1600" dirty="0" smtClean="0"/>
              <a:t>his kick-off presentation</a:t>
            </a:r>
          </a:p>
          <a:p>
            <a:pPr lvl="1">
              <a:lnSpc>
                <a:spcPct val="100000"/>
              </a:lnSpc>
            </a:pPr>
            <a:r>
              <a:rPr lang="en-US" altLang="en-US" sz="1600" dirty="0" smtClean="0"/>
              <a:t>Attending public meetings for both budgets</a:t>
            </a:r>
          </a:p>
          <a:p>
            <a:pPr lvl="1">
              <a:lnSpc>
                <a:spcPct val="100000"/>
              </a:lnSpc>
            </a:pPr>
            <a:r>
              <a:rPr lang="en-US" altLang="en-US" sz="1600" dirty="0" smtClean="0"/>
              <a:t>Reading educational guides in the budget documents</a:t>
            </a:r>
          </a:p>
          <a:p>
            <a:pPr lvl="1">
              <a:lnSpc>
                <a:spcPct val="100000"/>
              </a:lnSpc>
            </a:pPr>
            <a:r>
              <a:rPr lang="en-US" altLang="en-US" sz="1600" dirty="0" smtClean="0"/>
              <a:t>Completing surveys</a:t>
            </a:r>
          </a:p>
          <a:p>
            <a:pPr lvl="1">
              <a:lnSpc>
                <a:spcPct val="100000"/>
              </a:lnSpc>
            </a:pPr>
            <a:r>
              <a:rPr lang="en-US" altLang="en-US" sz="1600" dirty="0" smtClean="0"/>
              <a:t>Submitting online budget simulations</a:t>
            </a:r>
          </a:p>
          <a:p>
            <a:pPr lvl="1">
              <a:lnSpc>
                <a:spcPct val="100000"/>
              </a:lnSpc>
            </a:pPr>
            <a:r>
              <a:rPr lang="en-US" altLang="en-US" sz="1600" dirty="0" smtClean="0"/>
              <a:t>Interacting with 311, departments, the Mayor’s Office, and City Council </a:t>
            </a:r>
            <a:r>
              <a:rPr lang="en-US" altLang="en-US" sz="1600" dirty="0" smtClean="0"/>
              <a:t>offices</a:t>
            </a:r>
          </a:p>
          <a:p>
            <a:pPr lvl="1">
              <a:lnSpc>
                <a:spcPct val="100000"/>
              </a:lnSpc>
            </a:pPr>
            <a:endParaRPr lang="en-US" altLang="en-US" sz="1600" dirty="0"/>
          </a:p>
          <a:p>
            <a:pPr>
              <a:lnSpc>
                <a:spcPct val="100000"/>
              </a:lnSpc>
            </a:pPr>
            <a:r>
              <a:rPr lang="en-US" altLang="en-US" sz="2000" dirty="0" smtClean="0"/>
              <a:t>Public input will be reported to department directors, the Mayor’s Office, and City Council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5575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749" y="643208"/>
            <a:ext cx="9385713" cy="74990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+mj-lt"/>
                <a:cs typeface="Segoe UI" panose="020B0502040204020203" pitchFamily="34" charset="0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9749" y="1393114"/>
            <a:ext cx="9384261" cy="4136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sz="1600" dirty="0"/>
              <a:t>OMB: </a:t>
            </a:r>
            <a:r>
              <a:rPr lang="en-US" altLang="en-US" sz="1600" dirty="0">
                <a:hlinkClick r:id="rId2"/>
              </a:rPr>
              <a:t>http://pittsburghpa.gov/omb/omb.html</a:t>
            </a:r>
            <a:endParaRPr lang="en-US" altLang="en-US" sz="1600" dirty="0"/>
          </a:p>
          <a:p>
            <a:pPr lvl="1">
              <a:lnSpc>
                <a:spcPct val="100000"/>
              </a:lnSpc>
            </a:pPr>
            <a:r>
              <a:rPr lang="en-US" altLang="en-US" sz="1400" dirty="0"/>
              <a:t>Operating budgets: </a:t>
            </a:r>
            <a:r>
              <a:rPr lang="en-US" altLang="en-US" sz="1400" dirty="0">
                <a:hlinkClick r:id="rId3"/>
              </a:rPr>
              <a:t>https://pittsburghpa.gov/omb/budgets-reports</a:t>
            </a:r>
            <a:endParaRPr lang="en-US" altLang="en-US" sz="1400" dirty="0"/>
          </a:p>
          <a:p>
            <a:pPr lvl="1">
              <a:lnSpc>
                <a:spcPct val="100000"/>
              </a:lnSpc>
            </a:pPr>
            <a:r>
              <a:rPr lang="en-US" altLang="en-US" sz="1400" dirty="0"/>
              <a:t>Capital budgets: </a:t>
            </a:r>
            <a:r>
              <a:rPr lang="en-US" altLang="en-US" sz="1400" dirty="0">
                <a:hlinkClick r:id="rId4"/>
              </a:rPr>
              <a:t>https://pittsburghpa.gov/omb/capital-budgets</a:t>
            </a:r>
            <a:endParaRPr lang="en-US" altLang="en-US" sz="1400" dirty="0"/>
          </a:p>
          <a:p>
            <a:pPr lvl="1">
              <a:lnSpc>
                <a:spcPct val="100000"/>
              </a:lnSpc>
            </a:pPr>
            <a:r>
              <a:rPr lang="en-US" altLang="en-US" sz="1400" dirty="0"/>
              <a:t>Budget in Brief: </a:t>
            </a:r>
            <a:r>
              <a:rPr lang="en-US" altLang="en-US" sz="1400" dirty="0">
                <a:hlinkClick r:id="rId5"/>
              </a:rPr>
              <a:t>https://</a:t>
            </a:r>
            <a:r>
              <a:rPr lang="en-US" altLang="en-US" sz="1400" dirty="0" smtClean="0">
                <a:hlinkClick r:id="rId5"/>
              </a:rPr>
              <a:t>pittsburghpa.gov/omb/budget-brief</a:t>
            </a:r>
            <a:endParaRPr lang="en-US" altLang="en-US" sz="1400" dirty="0" smtClean="0"/>
          </a:p>
          <a:p>
            <a:pPr lvl="1">
              <a:lnSpc>
                <a:spcPct val="100000"/>
              </a:lnSpc>
            </a:pPr>
            <a:r>
              <a:rPr lang="en-US" altLang="en-US" sz="1400" dirty="0" smtClean="0"/>
              <a:t>Quarterly reports</a:t>
            </a:r>
            <a:r>
              <a:rPr lang="en-US" altLang="en-US" sz="1400" dirty="0"/>
              <a:t>: </a:t>
            </a:r>
            <a:r>
              <a:rPr lang="en-US" altLang="en-US" sz="1400" dirty="0">
                <a:hlinkClick r:id="rId6"/>
              </a:rPr>
              <a:t>https://pittsburghpa.gov/omb/quarterly-reports</a:t>
            </a:r>
            <a:endParaRPr lang="en-US" altLang="en-US" sz="1400" dirty="0"/>
          </a:p>
          <a:p>
            <a:pPr marL="0" indent="0">
              <a:lnSpc>
                <a:spcPct val="100000"/>
              </a:lnSpc>
              <a:buNone/>
            </a:pPr>
            <a:endParaRPr lang="en-US" altLang="en-US" sz="1600" dirty="0"/>
          </a:p>
          <a:p>
            <a:pPr>
              <a:lnSpc>
                <a:spcPct val="100000"/>
              </a:lnSpc>
            </a:pPr>
            <a:r>
              <a:rPr lang="en-US" altLang="en-US" sz="1600" dirty="0" err="1" smtClean="0"/>
              <a:t>EngagePGH</a:t>
            </a:r>
            <a:r>
              <a:rPr lang="en-US" altLang="en-US" sz="1600" dirty="0" smtClean="0"/>
              <a:t>: </a:t>
            </a:r>
            <a:r>
              <a:rPr lang="en-US" altLang="en-US" sz="1600" dirty="0">
                <a:hlinkClick r:id="rId7"/>
              </a:rPr>
              <a:t>https</a:t>
            </a:r>
            <a:r>
              <a:rPr lang="en-US" altLang="en-US" sz="1600" dirty="0" smtClean="0">
                <a:hlinkClick r:id="rId7"/>
              </a:rPr>
              <a:t>://engage.pittsburghpa.gov/</a:t>
            </a:r>
            <a:endParaRPr lang="en-US" altLang="en-US" sz="1600" dirty="0" smtClean="0"/>
          </a:p>
          <a:p>
            <a:pPr marL="0" indent="0">
              <a:lnSpc>
                <a:spcPct val="100000"/>
              </a:lnSpc>
              <a:buNone/>
            </a:pPr>
            <a:endParaRPr lang="en-US" altLang="en-US" sz="1600" dirty="0"/>
          </a:p>
          <a:p>
            <a:pPr>
              <a:lnSpc>
                <a:spcPct val="100000"/>
              </a:lnSpc>
            </a:pPr>
            <a:r>
              <a:rPr lang="en-US" altLang="en-US" sz="1600" dirty="0" smtClean="0"/>
              <a:t>Contact </a:t>
            </a:r>
            <a:r>
              <a:rPr lang="en-US" altLang="en-US" sz="1600" dirty="0"/>
              <a:t>Information:</a:t>
            </a:r>
          </a:p>
          <a:p>
            <a:pPr lvl="1">
              <a:lnSpc>
                <a:spcPct val="100000"/>
              </a:lnSpc>
            </a:pPr>
            <a:r>
              <a:rPr lang="en-US" altLang="en-US" sz="1600" dirty="0"/>
              <a:t>Operating team: </a:t>
            </a:r>
            <a:r>
              <a:rPr lang="en-US" altLang="en-US" sz="1600" dirty="0">
                <a:hlinkClick r:id="rId8"/>
              </a:rPr>
              <a:t>OMBoperating@pittsburghpa.gov</a:t>
            </a:r>
            <a:endParaRPr lang="en-US" altLang="en-US" sz="1600" dirty="0"/>
          </a:p>
          <a:p>
            <a:pPr lvl="1">
              <a:lnSpc>
                <a:spcPct val="100000"/>
              </a:lnSpc>
            </a:pPr>
            <a:r>
              <a:rPr lang="en-US" altLang="en-US" sz="1600" dirty="0"/>
              <a:t>Capital team: </a:t>
            </a:r>
            <a:r>
              <a:rPr lang="en-US" altLang="en-US" sz="1600" dirty="0" smtClean="0">
                <a:hlinkClick r:id="rId9"/>
              </a:rPr>
              <a:t>cip@pittsburghpa.gov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6154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662314" y="1433638"/>
            <a:ext cx="6955808" cy="932688"/>
          </a:xfrm>
        </p:spPr>
        <p:txBody>
          <a:bodyPr>
            <a:noAutofit/>
          </a:bodyPr>
          <a:lstStyle/>
          <a:p>
            <a:r>
              <a:rPr lang="en-US" sz="7200" b="1" dirty="0">
                <a:latin typeface="Segoe UI Light"/>
                <a:cs typeface="Segoe UI"/>
              </a:rPr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662314" y="3496493"/>
            <a:ext cx="6955808" cy="8668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l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We appreciate your time and civic engagement.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32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ity Template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8F7346D5C1A64FAEC8680729747F53" ma:contentTypeVersion="8" ma:contentTypeDescription="Create a new document." ma:contentTypeScope="" ma:versionID="4c2cfeb9ca722f05828822d3742dad67">
  <xsd:schema xmlns:xsd="http://www.w3.org/2001/XMLSchema" xmlns:xs="http://www.w3.org/2001/XMLSchema" xmlns:p="http://schemas.microsoft.com/office/2006/metadata/properties" xmlns:ns2="eff0c069-b0aa-4f54-bc73-e8dc6bb8f06d" xmlns:ns3="9682d12b-5802-4ea6-be1f-0b8351c93f04" targetNamespace="http://schemas.microsoft.com/office/2006/metadata/properties" ma:root="true" ma:fieldsID="e8a029618d4e355e7f6a8134753c3d52" ns2:_="" ns3:_="">
    <xsd:import namespace="eff0c069-b0aa-4f54-bc73-e8dc6bb8f06d"/>
    <xsd:import namespace="9682d12b-5802-4ea6-be1f-0b8351c93f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f0c069-b0aa-4f54-bc73-e8dc6bb8f0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2d12b-5802-4ea6-be1f-0b8351c93f0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F56185-6467-4CC5-B8AB-7FC125E1B4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f0c069-b0aa-4f54-bc73-e8dc6bb8f06d"/>
    <ds:schemaRef ds:uri="9682d12b-5802-4ea6-be1f-0b8351c93f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6A5771-1827-47AE-B889-725D7CF75E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EE2801-ED18-4A60-92FE-D0FAC3D26BA3}">
  <ds:schemaRefs>
    <ds:schemaRef ds:uri="eff0c069-b0aa-4f54-bc73-e8dc6bb8f06d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682d12b-5802-4ea6-be1f-0b8351c93f0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8795</TotalTime>
  <Words>988</Words>
  <Application>Microsoft Office PowerPoint</Application>
  <PresentationFormat>Widescreen</PresentationFormat>
  <Paragraphs>173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Segoe UI</vt:lpstr>
      <vt:lpstr>Segoe UI Light</vt:lpstr>
      <vt:lpstr>Wingdings</vt:lpstr>
      <vt:lpstr>Office Theme</vt:lpstr>
      <vt:lpstr>City of Pittsburgh Budget Engagement</vt:lpstr>
      <vt:lpstr>Office of Management and Budget Overview</vt:lpstr>
      <vt:lpstr>Funding City Services</vt:lpstr>
      <vt:lpstr>Jurisdiction of City Services</vt:lpstr>
      <vt:lpstr>Jurisdiction of City Services</vt:lpstr>
      <vt:lpstr>Two Budgets</vt:lpstr>
      <vt:lpstr>What Does Each Budget Fund?</vt:lpstr>
      <vt:lpstr>Key Home Rule Charter Summaries</vt:lpstr>
      <vt:lpstr>Key Code Provisions</vt:lpstr>
      <vt:lpstr>General Timeline</vt:lpstr>
      <vt:lpstr>General Timeline</vt:lpstr>
      <vt:lpstr>Public Engagement</vt:lpstr>
      <vt:lpstr>Resources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Cornell, Patrick</cp:lastModifiedBy>
  <cp:revision>858</cp:revision>
  <dcterms:created xsi:type="dcterms:W3CDTF">2020-02-14T14:55:38Z</dcterms:created>
  <dcterms:modified xsi:type="dcterms:W3CDTF">2021-05-10T19:09:38Z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0x010100A88F7346D5C1A64FAEC8680729747F53</vt:lpwstr>
  </property>
</Properties>
</file>