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8" r:id="rId4"/>
  </p:sldMasterIdLst>
  <p:notesMasterIdLst>
    <p:notesMasterId r:id="rId33"/>
  </p:notesMasterIdLst>
  <p:handoutMasterIdLst>
    <p:handoutMasterId r:id="rId34"/>
  </p:handoutMasterIdLst>
  <p:sldIdLst>
    <p:sldId id="256" r:id="rId5"/>
    <p:sldId id="262" r:id="rId6"/>
    <p:sldId id="263" r:id="rId7"/>
    <p:sldId id="330" r:id="rId8"/>
    <p:sldId id="355" r:id="rId9"/>
    <p:sldId id="362" r:id="rId10"/>
    <p:sldId id="341" r:id="rId11"/>
    <p:sldId id="366" r:id="rId12"/>
    <p:sldId id="367" r:id="rId13"/>
    <p:sldId id="368" r:id="rId14"/>
    <p:sldId id="346" r:id="rId15"/>
    <p:sldId id="369" r:id="rId16"/>
    <p:sldId id="353" r:id="rId17"/>
    <p:sldId id="354" r:id="rId18"/>
    <p:sldId id="356" r:id="rId19"/>
    <p:sldId id="363" r:id="rId20"/>
    <p:sldId id="344" r:id="rId21"/>
    <p:sldId id="347" r:id="rId22"/>
    <p:sldId id="317" r:id="rId23"/>
    <p:sldId id="343" r:id="rId24"/>
    <p:sldId id="370" r:id="rId25"/>
    <p:sldId id="373" r:id="rId26"/>
    <p:sldId id="372" r:id="rId27"/>
    <p:sldId id="371" r:id="rId28"/>
    <p:sldId id="365" r:id="rId29"/>
    <p:sldId id="270" r:id="rId30"/>
    <p:sldId id="261" r:id="rId31"/>
    <p:sldId id="374" r:id="rId32"/>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lon, Joshua" initials="RJ" lastIdx="6" clrIdx="0">
    <p:extLst>
      <p:ext uri="{19B8F6BF-5375-455C-9EA6-DF929625EA0E}">
        <p15:presenceInfo xmlns:p15="http://schemas.microsoft.com/office/powerpoint/2012/main" userId="S-1-5-21-2113409678-711263075-712603620-107311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173" autoAdjust="0"/>
  </p:normalViewPr>
  <p:slideViewPr>
    <p:cSldViewPr snapToGrid="0">
      <p:cViewPr varScale="1">
        <p:scale>
          <a:sx n="80" d="100"/>
          <a:sy n="80" d="100"/>
        </p:scale>
        <p:origin x="17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ller, AJ" userId="b4857663-c99d-4e1a-a79f-b072c8280147" providerId="ADAL" clId="{72EC6FE1-F6A6-419D-992E-FDCF0C2F69ED}"/>
    <pc:docChg chg="custSel addSld modSld">
      <pc:chgData name="Miller, AJ" userId="b4857663-c99d-4e1a-a79f-b072c8280147" providerId="ADAL" clId="{72EC6FE1-F6A6-419D-992E-FDCF0C2F69ED}" dt="2026-03-18T15:43:26.290" v="299" actId="20577"/>
      <pc:docMkLst>
        <pc:docMk/>
      </pc:docMkLst>
      <pc:sldChg chg="modSp mod">
        <pc:chgData name="Miller, AJ" userId="b4857663-c99d-4e1a-a79f-b072c8280147" providerId="ADAL" clId="{72EC6FE1-F6A6-419D-992E-FDCF0C2F69ED}" dt="2026-03-18T15:38:43.794" v="106" actId="20577"/>
        <pc:sldMkLst>
          <pc:docMk/>
          <pc:sldMk cId="109857222" sldId="256"/>
        </pc:sldMkLst>
        <pc:spChg chg="mod">
          <ac:chgData name="Miller, AJ" userId="b4857663-c99d-4e1a-a79f-b072c8280147" providerId="ADAL" clId="{72EC6FE1-F6A6-419D-992E-FDCF0C2F69ED}" dt="2026-03-18T15:38:43.794" v="106" actId="20577"/>
          <ac:spMkLst>
            <pc:docMk/>
            <pc:sldMk cId="109857222" sldId="256"/>
            <ac:spMk id="3" creationId="{00000000-0000-0000-0000-000000000000}"/>
          </ac:spMkLst>
        </pc:spChg>
      </pc:sldChg>
      <pc:sldChg chg="modSp mod modNotesTx">
        <pc:chgData name="Miller, AJ" userId="b4857663-c99d-4e1a-a79f-b072c8280147" providerId="ADAL" clId="{72EC6FE1-F6A6-419D-992E-FDCF0C2F69ED}" dt="2026-03-16T19:08:38.123" v="51" actId="20577"/>
        <pc:sldMkLst>
          <pc:docMk/>
          <pc:sldMk cId="1626825313" sldId="261"/>
        </pc:sldMkLst>
        <pc:spChg chg="mod">
          <ac:chgData name="Miller, AJ" userId="b4857663-c99d-4e1a-a79f-b072c8280147" providerId="ADAL" clId="{72EC6FE1-F6A6-419D-992E-FDCF0C2F69ED}" dt="2026-03-16T19:08:26.345" v="14" actId="20577"/>
          <ac:spMkLst>
            <pc:docMk/>
            <pc:sldMk cId="1626825313" sldId="261"/>
            <ac:spMk id="2" creationId="{00000000-0000-0000-0000-000000000000}"/>
          </ac:spMkLst>
        </pc:spChg>
        <pc:spChg chg="mod">
          <ac:chgData name="Miller, AJ" userId="b4857663-c99d-4e1a-a79f-b072c8280147" providerId="ADAL" clId="{72EC6FE1-F6A6-419D-992E-FDCF0C2F69ED}" dt="2026-03-16T19:08:34.263" v="50" actId="20577"/>
          <ac:spMkLst>
            <pc:docMk/>
            <pc:sldMk cId="1626825313" sldId="261"/>
            <ac:spMk id="3" creationId="{00000000-0000-0000-0000-000000000000}"/>
          </ac:spMkLst>
        </pc:spChg>
      </pc:sldChg>
      <pc:sldChg chg="modSp mod">
        <pc:chgData name="Miller, AJ" userId="b4857663-c99d-4e1a-a79f-b072c8280147" providerId="ADAL" clId="{72EC6FE1-F6A6-419D-992E-FDCF0C2F69ED}" dt="2026-03-18T15:43:26.290" v="299" actId="20577"/>
        <pc:sldMkLst>
          <pc:docMk/>
          <pc:sldMk cId="678861206" sldId="262"/>
        </pc:sldMkLst>
        <pc:spChg chg="mod">
          <ac:chgData name="Miller, AJ" userId="b4857663-c99d-4e1a-a79f-b072c8280147" providerId="ADAL" clId="{72EC6FE1-F6A6-419D-992E-FDCF0C2F69ED}" dt="2026-03-18T15:43:26.290" v="299" actId="20577"/>
          <ac:spMkLst>
            <pc:docMk/>
            <pc:sldMk cId="678861206" sldId="262"/>
            <ac:spMk id="3" creationId="{496925D3-B7B9-4AEF-9647-66B9BA88ACCC}"/>
          </ac:spMkLst>
        </pc:spChg>
      </pc:sldChg>
      <pc:sldChg chg="addSp delSp modSp mod">
        <pc:chgData name="Miller, AJ" userId="b4857663-c99d-4e1a-a79f-b072c8280147" providerId="ADAL" clId="{72EC6FE1-F6A6-419D-992E-FDCF0C2F69ED}" dt="2026-03-16T19:05:53.817" v="3" actId="1076"/>
        <pc:sldMkLst>
          <pc:docMk/>
          <pc:sldMk cId="3290490348" sldId="356"/>
        </pc:sldMkLst>
        <pc:picChg chg="add mod">
          <ac:chgData name="Miller, AJ" userId="b4857663-c99d-4e1a-a79f-b072c8280147" providerId="ADAL" clId="{72EC6FE1-F6A6-419D-992E-FDCF0C2F69ED}" dt="2026-03-16T19:05:53.817" v="3" actId="1076"/>
          <ac:picMkLst>
            <pc:docMk/>
            <pc:sldMk cId="3290490348" sldId="356"/>
            <ac:picMk id="4" creationId="{DEB28346-DDB3-4084-A3B3-0E3F6BCADC63}"/>
          </ac:picMkLst>
        </pc:picChg>
        <pc:picChg chg="del">
          <ac:chgData name="Miller, AJ" userId="b4857663-c99d-4e1a-a79f-b072c8280147" providerId="ADAL" clId="{72EC6FE1-F6A6-419D-992E-FDCF0C2F69ED}" dt="2026-03-16T19:05:41.383" v="0" actId="478"/>
          <ac:picMkLst>
            <pc:docMk/>
            <pc:sldMk cId="3290490348" sldId="356"/>
            <ac:picMk id="5" creationId="{AB15D8E9-330B-4A28-B072-DE9DF4F177D0}"/>
          </ac:picMkLst>
        </pc:picChg>
      </pc:sldChg>
      <pc:sldChg chg="modNotesTx">
        <pc:chgData name="Miller, AJ" userId="b4857663-c99d-4e1a-a79f-b072c8280147" providerId="ADAL" clId="{72EC6FE1-F6A6-419D-992E-FDCF0C2F69ED}" dt="2026-03-18T15:39:25.419" v="184" actId="20577"/>
        <pc:sldMkLst>
          <pc:docMk/>
          <pc:sldMk cId="1119792723" sldId="370"/>
        </pc:sldMkLst>
      </pc:sldChg>
      <pc:sldChg chg="modNotesTx">
        <pc:chgData name="Miller, AJ" userId="b4857663-c99d-4e1a-a79f-b072c8280147" providerId="ADAL" clId="{72EC6FE1-F6A6-419D-992E-FDCF0C2F69ED}" dt="2026-03-18T15:42:44.117" v="298" actId="20577"/>
        <pc:sldMkLst>
          <pc:docMk/>
          <pc:sldMk cId="3954261429" sldId="371"/>
        </pc:sldMkLst>
      </pc:sldChg>
      <pc:sldChg chg="addSp delSp modSp mod modNotesTx">
        <pc:chgData name="Miller, AJ" userId="b4857663-c99d-4e1a-a79f-b072c8280147" providerId="ADAL" clId="{72EC6FE1-F6A6-419D-992E-FDCF0C2F69ED}" dt="2026-03-18T15:42:31.773" v="297" actId="20577"/>
        <pc:sldMkLst>
          <pc:docMk/>
          <pc:sldMk cId="2744071889" sldId="372"/>
        </pc:sldMkLst>
        <pc:picChg chg="del">
          <ac:chgData name="Miller, AJ" userId="b4857663-c99d-4e1a-a79f-b072c8280147" providerId="ADAL" clId="{72EC6FE1-F6A6-419D-992E-FDCF0C2F69ED}" dt="2026-03-18T15:41:09.576" v="185" actId="478"/>
          <ac:picMkLst>
            <pc:docMk/>
            <pc:sldMk cId="2744071889" sldId="372"/>
            <ac:picMk id="4" creationId="{00000000-0000-0000-0000-000000000000}"/>
          </ac:picMkLst>
        </pc:picChg>
        <pc:picChg chg="add mod">
          <ac:chgData name="Miller, AJ" userId="b4857663-c99d-4e1a-a79f-b072c8280147" providerId="ADAL" clId="{72EC6FE1-F6A6-419D-992E-FDCF0C2F69ED}" dt="2026-03-18T15:41:42.876" v="193" actId="1076"/>
          <ac:picMkLst>
            <pc:docMk/>
            <pc:sldMk cId="2744071889" sldId="372"/>
            <ac:picMk id="5" creationId="{D7B67B42-BB61-493E-ABBF-D23CA2A06999}"/>
          </ac:picMkLst>
        </pc:picChg>
        <pc:picChg chg="del">
          <ac:chgData name="Miller, AJ" userId="b4857663-c99d-4e1a-a79f-b072c8280147" providerId="ADAL" clId="{72EC6FE1-F6A6-419D-992E-FDCF0C2F69ED}" dt="2026-03-18T15:41:41.084" v="192" actId="478"/>
          <ac:picMkLst>
            <pc:docMk/>
            <pc:sldMk cId="2744071889" sldId="372"/>
            <ac:picMk id="7" creationId="{7FE41566-FDA9-4D7E-8C9E-B2A7D19DAC9C}"/>
          </ac:picMkLst>
        </pc:picChg>
      </pc:sldChg>
      <pc:sldChg chg="add">
        <pc:chgData name="Miller, AJ" userId="b4857663-c99d-4e1a-a79f-b072c8280147" providerId="ADAL" clId="{72EC6FE1-F6A6-419D-992E-FDCF0C2F69ED}" dt="2026-03-16T19:08:21.375" v="4" actId="2890"/>
        <pc:sldMkLst>
          <pc:docMk/>
          <pc:sldMk cId="3537007381" sldId="37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8275" y="0"/>
            <a:ext cx="3043238" cy="466725"/>
          </a:xfrm>
          <a:prstGeom prst="rect">
            <a:avLst/>
          </a:prstGeom>
        </p:spPr>
        <p:txBody>
          <a:bodyPr vert="horz" lIns="91440" tIns="45720" rIns="91440" bIns="45720" rtlCol="0"/>
          <a:lstStyle>
            <a:lvl1pPr algn="r">
              <a:defRPr sz="1200"/>
            </a:lvl1pPr>
          </a:lstStyle>
          <a:p>
            <a:fld id="{C6557DE0-87F3-4132-8148-E6DBE978D8DA}" type="datetimeFigureOut">
              <a:rPr lang="en-US" smtClean="0"/>
              <a:t>3/17/2026</a:t>
            </a:fld>
            <a:endParaRPr lang="en-US"/>
          </a:p>
        </p:txBody>
      </p:sp>
      <p:sp>
        <p:nvSpPr>
          <p:cNvPr id="4" name="Footer Placeholder 3"/>
          <p:cNvSpPr>
            <a:spLocks noGrp="1"/>
          </p:cNvSpPr>
          <p:nvPr>
            <p:ph type="ftr" sz="quarter" idx="2"/>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8275" y="8842375"/>
            <a:ext cx="3043238" cy="466725"/>
          </a:xfrm>
          <a:prstGeom prst="rect">
            <a:avLst/>
          </a:prstGeom>
        </p:spPr>
        <p:txBody>
          <a:bodyPr vert="horz" lIns="91440" tIns="45720" rIns="91440" bIns="45720" rtlCol="0" anchor="b"/>
          <a:lstStyle>
            <a:lvl1pPr algn="r">
              <a:defRPr sz="1200"/>
            </a:lvl1pPr>
          </a:lstStyle>
          <a:p>
            <a:fld id="{2F6D6B84-FF1A-4970-833A-2FB9A60C1F9B}" type="slidenum">
              <a:rPr lang="en-US" smtClean="0"/>
              <a:t>‹#›</a:t>
            </a:fld>
            <a:endParaRPr lang="en-US"/>
          </a:p>
        </p:txBody>
      </p:sp>
    </p:spTree>
    <p:extLst>
      <p:ext uri="{BB962C8B-B14F-4D97-AF65-F5344CB8AC3E}">
        <p14:creationId xmlns:p14="http://schemas.microsoft.com/office/powerpoint/2010/main" val="6823795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703E27C6-1CC0-46C4-92CE-BD7CD8E346CC}" type="datetimeFigureOut">
              <a:rPr lang="en-US"/>
              <a:t>3/17/2026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089BC7E1-7938-4699-BF3A-73CF5E0A5CFE}" type="slidenum">
              <a:rPr lang="en-US"/>
              <a:t>‹#›</a:t>
            </a:fld>
            <a:endParaRPr lang="en-US"/>
          </a:p>
        </p:txBody>
      </p:sp>
    </p:spTree>
    <p:extLst>
      <p:ext uri="{BB962C8B-B14F-4D97-AF65-F5344CB8AC3E}">
        <p14:creationId xmlns:p14="http://schemas.microsoft.com/office/powerpoint/2010/main" val="794985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89BC7E1-7938-4699-BF3A-73CF5E0A5CFE}" type="slidenum">
              <a:rPr lang="en-US"/>
              <a:t>1</a:t>
            </a:fld>
            <a:endParaRPr lang="en-US"/>
          </a:p>
        </p:txBody>
      </p:sp>
    </p:spTree>
    <p:extLst>
      <p:ext uri="{BB962C8B-B14F-4D97-AF65-F5344CB8AC3E}">
        <p14:creationId xmlns:p14="http://schemas.microsoft.com/office/powerpoint/2010/main" val="689886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Kelly</a:t>
            </a:r>
          </a:p>
        </p:txBody>
      </p:sp>
      <p:sp>
        <p:nvSpPr>
          <p:cNvPr id="4" name="Slide Number Placeholder 3"/>
          <p:cNvSpPr>
            <a:spLocks noGrp="1"/>
          </p:cNvSpPr>
          <p:nvPr>
            <p:ph type="sldNum" sz="quarter" idx="10"/>
          </p:nvPr>
        </p:nvSpPr>
        <p:spPr/>
        <p:txBody>
          <a:bodyPr/>
          <a:lstStyle/>
          <a:p>
            <a:fld id="{089BC7E1-7938-4699-BF3A-73CF5E0A5CFE}" type="slidenum">
              <a:rPr lang="en-US" smtClean="0"/>
              <a:t>2</a:t>
            </a:fld>
            <a:endParaRPr lang="en-US"/>
          </a:p>
        </p:txBody>
      </p:sp>
    </p:spTree>
    <p:extLst>
      <p:ext uri="{BB962C8B-B14F-4D97-AF65-F5344CB8AC3E}">
        <p14:creationId xmlns:p14="http://schemas.microsoft.com/office/powerpoint/2010/main" val="344384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Kelly</a:t>
            </a:r>
          </a:p>
        </p:txBody>
      </p:sp>
      <p:sp>
        <p:nvSpPr>
          <p:cNvPr id="4" name="Slide Number Placeholder 3"/>
          <p:cNvSpPr>
            <a:spLocks noGrp="1"/>
          </p:cNvSpPr>
          <p:nvPr>
            <p:ph type="sldNum" sz="quarter" idx="10"/>
          </p:nvPr>
        </p:nvSpPr>
        <p:spPr/>
        <p:txBody>
          <a:bodyPr/>
          <a:lstStyle/>
          <a:p>
            <a:fld id="{089BC7E1-7938-4699-BF3A-73CF5E0A5CFE}" type="slidenum">
              <a:rPr lang="en-US" smtClean="0"/>
              <a:t>3</a:t>
            </a:fld>
            <a:endParaRPr lang="en-US"/>
          </a:p>
        </p:txBody>
      </p:sp>
    </p:spTree>
    <p:extLst>
      <p:ext uri="{BB962C8B-B14F-4D97-AF65-F5344CB8AC3E}">
        <p14:creationId xmlns:p14="http://schemas.microsoft.com/office/powerpoint/2010/main" val="1032087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Kelly</a:t>
            </a:r>
          </a:p>
        </p:txBody>
      </p:sp>
      <p:sp>
        <p:nvSpPr>
          <p:cNvPr id="4" name="Slide Number Placeholder 3"/>
          <p:cNvSpPr>
            <a:spLocks noGrp="1"/>
          </p:cNvSpPr>
          <p:nvPr>
            <p:ph type="sldNum" sz="quarter" idx="10"/>
          </p:nvPr>
        </p:nvSpPr>
        <p:spPr/>
        <p:txBody>
          <a:bodyPr/>
          <a:lstStyle/>
          <a:p>
            <a:fld id="{089BC7E1-7938-4699-BF3A-73CF5E0A5CFE}" type="slidenum">
              <a:rPr lang="en-US" smtClean="0"/>
              <a:t>4</a:t>
            </a:fld>
            <a:endParaRPr lang="en-US"/>
          </a:p>
        </p:txBody>
      </p:sp>
    </p:spTree>
    <p:extLst>
      <p:ext uri="{BB962C8B-B14F-4D97-AF65-F5344CB8AC3E}">
        <p14:creationId xmlns:p14="http://schemas.microsoft.com/office/powerpoint/2010/main" val="2309779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6725" lvl="1" fontAlgn="base"/>
            <a:r>
              <a:rPr lang="en-US" kern="1200" dirty="0">
                <a:solidFill>
                  <a:schemeClr val="tx1"/>
                </a:solidFill>
                <a:effectLst/>
                <a:latin typeface="+mn-lt"/>
                <a:cs typeface="Calibri"/>
              </a:rPr>
              <a:t>Kelly</a:t>
            </a:r>
          </a:p>
        </p:txBody>
      </p:sp>
      <p:sp>
        <p:nvSpPr>
          <p:cNvPr id="4" name="Slide Number Placeholder 3"/>
          <p:cNvSpPr>
            <a:spLocks noGrp="1"/>
          </p:cNvSpPr>
          <p:nvPr>
            <p:ph type="sldNum" sz="quarter" idx="10"/>
          </p:nvPr>
        </p:nvSpPr>
        <p:spPr/>
        <p:txBody>
          <a:bodyPr/>
          <a:lstStyle/>
          <a:p>
            <a:fld id="{089BC7E1-7938-4699-BF3A-73CF5E0A5CFE}" type="slidenum">
              <a:rPr lang="en-US" smtClean="0"/>
              <a:t>5</a:t>
            </a:fld>
            <a:endParaRPr lang="en-US"/>
          </a:p>
        </p:txBody>
      </p:sp>
    </p:spTree>
    <p:extLst>
      <p:ext uri="{BB962C8B-B14F-4D97-AF65-F5344CB8AC3E}">
        <p14:creationId xmlns:p14="http://schemas.microsoft.com/office/powerpoint/2010/main" val="1747678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6725" lvl="1" fontAlgn="base"/>
            <a:r>
              <a:rPr lang="en-US" kern="1200" dirty="0">
                <a:solidFill>
                  <a:schemeClr val="tx1"/>
                </a:solidFill>
                <a:effectLst/>
                <a:latin typeface="+mn-lt"/>
                <a:cs typeface="Calibri"/>
              </a:rPr>
              <a:t>Kelly</a:t>
            </a:r>
          </a:p>
          <a:p>
            <a:pPr marL="466725" lvl="1" fontAlgn="base"/>
            <a:r>
              <a:rPr lang="en-US" kern="1200" dirty="0">
                <a:solidFill>
                  <a:schemeClr val="tx1"/>
                </a:solidFill>
                <a:effectLst/>
                <a:latin typeface="+mn-lt"/>
                <a:cs typeface="Calibri"/>
              </a:rPr>
              <a:t>Main update is the software, but highlight that we’re sticking with the $10k minimum/$50k maximum, LMC focus, and extended timeline.</a:t>
            </a:r>
          </a:p>
        </p:txBody>
      </p:sp>
      <p:sp>
        <p:nvSpPr>
          <p:cNvPr id="4" name="Slide Number Placeholder 3"/>
          <p:cNvSpPr>
            <a:spLocks noGrp="1"/>
          </p:cNvSpPr>
          <p:nvPr>
            <p:ph type="sldNum" sz="quarter" idx="10"/>
          </p:nvPr>
        </p:nvSpPr>
        <p:spPr/>
        <p:txBody>
          <a:bodyPr/>
          <a:lstStyle/>
          <a:p>
            <a:fld id="{089BC7E1-7938-4699-BF3A-73CF5E0A5CFE}" type="slidenum">
              <a:rPr lang="en-US" smtClean="0"/>
              <a:t>6</a:t>
            </a:fld>
            <a:endParaRPr lang="en-US"/>
          </a:p>
        </p:txBody>
      </p:sp>
    </p:spTree>
    <p:extLst>
      <p:ext uri="{BB962C8B-B14F-4D97-AF65-F5344CB8AC3E}">
        <p14:creationId xmlns:p14="http://schemas.microsoft.com/office/powerpoint/2010/main" val="3501314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41350" lvl="1" indent="-174625" fontAlgn="base">
              <a:buFontTx/>
              <a:buChar char="-"/>
            </a:pPr>
            <a:r>
              <a:rPr lang="en-US" dirty="0">
                <a:cs typeface="Calibri"/>
              </a:rPr>
              <a:t>Kelly</a:t>
            </a:r>
            <a:endParaRPr lang="en-US" dirty="0"/>
          </a:p>
          <a:p>
            <a:pPr marL="641350" lvl="1" indent="-174625" fontAlgn="base">
              <a:buFontTx/>
              <a:buChar char="-"/>
            </a:pPr>
            <a:r>
              <a:rPr lang="en-US" sz="1400" dirty="0">
                <a:cs typeface="Calibri"/>
              </a:rPr>
              <a:t>Now to go into the logistics of applying for 2026 funds. On this slide you see the eligibility requirements for applicants. Organizations interested in Public Service funding must have a 501(c)3 status and be current on annual filings to the IRS. If your organization has not filed a 990 last year, you will need to attach a letter on your letterhead explaining why—this </a:t>
            </a:r>
            <a:r>
              <a:rPr lang="en-US" sz="1400" i="1" dirty="0">
                <a:cs typeface="Calibri"/>
              </a:rPr>
              <a:t>should</a:t>
            </a:r>
            <a:r>
              <a:rPr lang="en-US" sz="1400" dirty="0">
                <a:cs typeface="Calibri"/>
              </a:rPr>
              <a:t> only affect churches and newly formed organizations.</a:t>
            </a:r>
          </a:p>
        </p:txBody>
      </p:sp>
      <p:sp>
        <p:nvSpPr>
          <p:cNvPr id="4" name="Slide Number Placeholder 3"/>
          <p:cNvSpPr>
            <a:spLocks noGrp="1"/>
          </p:cNvSpPr>
          <p:nvPr>
            <p:ph type="sldNum" sz="quarter" idx="10"/>
          </p:nvPr>
        </p:nvSpPr>
        <p:spPr/>
        <p:txBody>
          <a:bodyPr/>
          <a:lstStyle/>
          <a:p>
            <a:fld id="{089BC7E1-7938-4699-BF3A-73CF5E0A5CFE}" type="slidenum">
              <a:rPr lang="en-US" smtClean="0"/>
              <a:t>7</a:t>
            </a:fld>
            <a:endParaRPr lang="en-US"/>
          </a:p>
        </p:txBody>
      </p:sp>
    </p:spTree>
    <p:extLst>
      <p:ext uri="{BB962C8B-B14F-4D97-AF65-F5344CB8AC3E}">
        <p14:creationId xmlns:p14="http://schemas.microsoft.com/office/powerpoint/2010/main" val="155049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41600" lvl="1" indent="-174982" fontAlgn="base">
              <a:buFontTx/>
              <a:buChar char="-"/>
            </a:pPr>
            <a:endParaRPr lang="en-US" kern="1200" dirty="0">
              <a:solidFill>
                <a:schemeClr val="tx1"/>
              </a:solidFill>
              <a:effectLst/>
              <a:latin typeface="+mn-lt"/>
              <a:cs typeface="Calibri"/>
            </a:endParaRPr>
          </a:p>
          <a:p>
            <a:pPr marL="641350" lvl="1" indent="-174625" fontAlgn="base">
              <a:buFont typeface="Arial"/>
              <a:buChar char="•"/>
            </a:pPr>
            <a:r>
              <a:rPr lang="en-US" dirty="0">
                <a:cs typeface="Calibri"/>
              </a:rPr>
              <a:t>Kelly</a:t>
            </a:r>
            <a:endParaRPr lang="en-US" dirty="0"/>
          </a:p>
          <a:p>
            <a:pPr marL="641350" lvl="1" indent="-174625">
              <a:buFont typeface="Arial"/>
              <a:buChar char="•"/>
            </a:pPr>
            <a:r>
              <a:rPr lang="en-US" dirty="0"/>
              <a:t>Here are more eligibility criteria for organizations. All applicants must</a:t>
            </a:r>
            <a:r>
              <a:rPr lang="en-US" baseline="0" dirty="0"/>
              <a:t> have an active registration on SAM.gov. </a:t>
            </a:r>
            <a:r>
              <a:rPr lang="en-US" dirty="0"/>
              <a:t>Organizations will need to create a profile on SAM.gov to secure a UEI for their organization. If you don't have one already, start the  process to obtain a UEI IMMEDIATELY. Along with the UEI, organizations should also be in good financial standing with the City of Pittsburgh and have appropriate insurance. All organizations must have general liability insurance and, if an organization has paid staff, they must also have worker's compensation insurance.</a:t>
            </a:r>
            <a:endParaRPr lang="en-US" dirty="0">
              <a:cs typeface="Calibri"/>
            </a:endParaRPr>
          </a:p>
        </p:txBody>
      </p:sp>
      <p:sp>
        <p:nvSpPr>
          <p:cNvPr id="4" name="Slide Number Placeholder 3"/>
          <p:cNvSpPr>
            <a:spLocks noGrp="1"/>
          </p:cNvSpPr>
          <p:nvPr>
            <p:ph type="sldNum" sz="quarter" idx="10"/>
          </p:nvPr>
        </p:nvSpPr>
        <p:spPr/>
        <p:txBody>
          <a:bodyPr/>
          <a:lstStyle/>
          <a:p>
            <a:fld id="{089BC7E1-7938-4699-BF3A-73CF5E0A5CFE}" type="slidenum">
              <a:rPr lang="en-US" smtClean="0"/>
              <a:t>8</a:t>
            </a:fld>
            <a:endParaRPr lang="en-US"/>
          </a:p>
        </p:txBody>
      </p:sp>
    </p:spTree>
    <p:extLst>
      <p:ext uri="{BB962C8B-B14F-4D97-AF65-F5344CB8AC3E}">
        <p14:creationId xmlns:p14="http://schemas.microsoft.com/office/powerpoint/2010/main" val="3178273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41600" lvl="1" indent="-174982" fontAlgn="base">
              <a:buFontTx/>
              <a:buChar char="-"/>
            </a:pPr>
            <a:endParaRPr lang="en-US" kern="1200" dirty="0">
              <a:solidFill>
                <a:schemeClr val="tx1"/>
              </a:solidFill>
              <a:effectLst/>
              <a:latin typeface="+mn-lt"/>
              <a:cs typeface="Calibri"/>
            </a:endParaRPr>
          </a:p>
          <a:p>
            <a:pPr marL="641350" lvl="1" indent="-174625" fontAlgn="base">
              <a:buFont typeface="Arial"/>
              <a:buChar char="•"/>
            </a:pPr>
            <a:r>
              <a:rPr lang="en-US" dirty="0">
                <a:cs typeface="Calibri"/>
              </a:rPr>
              <a:t>Kelly</a:t>
            </a:r>
          </a:p>
          <a:p>
            <a:pPr marL="641350" lvl="1" indent="-174625">
              <a:buFont typeface="Arial"/>
              <a:buChar char="•"/>
            </a:pPr>
            <a:r>
              <a:rPr lang="en-US" dirty="0"/>
              <a:t>Here are more eligibility criteria for organizations. The first bullet describes a newer requirement for applications. Last year the Federal Government required that all applicants obtain a Unique Entity ID (UEI). Organizations will need to create a profile on SAM.gov to secure a UEI for their organization. We have linked resources on obtaining a UEI including a video explaining the process on the application webpage and on these slides. If you don't have one already, start the  process to obtain a UEI IMMEDIATELY. Along with the UEI, organizations should also be in good financial standing with the City of Pittsburgh and have appropriate insurance. All organizations must have general liability insurance and, if an organization has paid staff, they must also have worker's compensation insurance.</a:t>
            </a:r>
            <a:endParaRPr lang="en-US" dirty="0">
              <a:cs typeface="Calibri"/>
            </a:endParaRPr>
          </a:p>
        </p:txBody>
      </p:sp>
      <p:sp>
        <p:nvSpPr>
          <p:cNvPr id="4" name="Slide Number Placeholder 3"/>
          <p:cNvSpPr>
            <a:spLocks noGrp="1"/>
          </p:cNvSpPr>
          <p:nvPr>
            <p:ph type="sldNum" sz="quarter" idx="10"/>
          </p:nvPr>
        </p:nvSpPr>
        <p:spPr/>
        <p:txBody>
          <a:bodyPr/>
          <a:lstStyle/>
          <a:p>
            <a:fld id="{089BC7E1-7938-4699-BF3A-73CF5E0A5CFE}" type="slidenum">
              <a:rPr lang="en-US" smtClean="0"/>
              <a:t>9</a:t>
            </a:fld>
            <a:endParaRPr lang="en-US"/>
          </a:p>
        </p:txBody>
      </p:sp>
    </p:spTree>
    <p:extLst>
      <p:ext uri="{BB962C8B-B14F-4D97-AF65-F5344CB8AC3E}">
        <p14:creationId xmlns:p14="http://schemas.microsoft.com/office/powerpoint/2010/main" val="3908141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41350" lvl="1" indent="-174625" fontAlgn="base">
              <a:buFontTx/>
              <a:buChar char="-"/>
            </a:pPr>
            <a:r>
              <a:rPr lang="en-US" dirty="0">
                <a:cs typeface="Calibri"/>
              </a:rPr>
              <a:t>Kelly</a:t>
            </a:r>
          </a:p>
        </p:txBody>
      </p:sp>
      <p:sp>
        <p:nvSpPr>
          <p:cNvPr id="4" name="Slide Number Placeholder 3"/>
          <p:cNvSpPr>
            <a:spLocks noGrp="1"/>
          </p:cNvSpPr>
          <p:nvPr>
            <p:ph type="sldNum" sz="quarter" idx="10"/>
          </p:nvPr>
        </p:nvSpPr>
        <p:spPr/>
        <p:txBody>
          <a:bodyPr/>
          <a:lstStyle/>
          <a:p>
            <a:fld id="{089BC7E1-7938-4699-BF3A-73CF5E0A5CFE}" type="slidenum">
              <a:rPr lang="en-US" smtClean="0"/>
              <a:t>10</a:t>
            </a:fld>
            <a:endParaRPr lang="en-US"/>
          </a:p>
        </p:txBody>
      </p:sp>
    </p:spTree>
    <p:extLst>
      <p:ext uri="{BB962C8B-B14F-4D97-AF65-F5344CB8AC3E}">
        <p14:creationId xmlns:p14="http://schemas.microsoft.com/office/powerpoint/2010/main" val="3567784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41350" lvl="1" indent="-174625" fontAlgn="base">
              <a:buFontTx/>
              <a:buChar char="-"/>
            </a:pPr>
            <a:r>
              <a:rPr lang="en-US" sz="1400" dirty="0">
                <a:cs typeface="Calibri" panose="020F0502020204030204"/>
              </a:rPr>
              <a:t>Kelly</a:t>
            </a:r>
          </a:p>
          <a:p>
            <a:pPr marL="641350" lvl="1" indent="-174625">
              <a:buFontTx/>
              <a:buChar char="-"/>
            </a:pPr>
            <a:r>
              <a:rPr lang="en-US" sz="1400" dirty="0">
                <a:cs typeface="Calibri" panose="020F0502020204030204"/>
              </a:rPr>
              <a:t>As Kelly mentioned earlier, these funds must be used to serve Pittsburgh residents with low and moderate incomes.  In your application you will need to select that your project is serving either a specific population presumed to meet income guidelines called "presumed benefit" </a:t>
            </a:r>
            <a:r>
              <a:rPr lang="en-US" sz="1400" i="1" dirty="0">
                <a:cs typeface="Calibri" panose="020F0502020204030204"/>
              </a:rPr>
              <a:t>otherwise</a:t>
            </a:r>
            <a:r>
              <a:rPr lang="en-US" sz="1400" dirty="0">
                <a:cs typeface="Calibri" panose="020F0502020204030204"/>
              </a:rPr>
              <a:t> your program will need income verify the people you are serving.</a:t>
            </a:r>
          </a:p>
          <a:p>
            <a:pPr marL="641350" lvl="1" indent="-174625">
              <a:buFontTx/>
              <a:buChar char="-"/>
            </a:pPr>
            <a:r>
              <a:rPr lang="en-US" sz="1400" dirty="0">
                <a:cs typeface="Calibri" panose="020F0502020204030204"/>
              </a:rPr>
              <a:t>Emphasize that organizations must be able to prove the eligibility of their beneficiaries</a:t>
            </a:r>
            <a:endParaRPr lang="en-US" dirty="0"/>
          </a:p>
        </p:txBody>
      </p:sp>
      <p:sp>
        <p:nvSpPr>
          <p:cNvPr id="4" name="Slide Number Placeholder 3"/>
          <p:cNvSpPr>
            <a:spLocks noGrp="1"/>
          </p:cNvSpPr>
          <p:nvPr>
            <p:ph type="sldNum" sz="quarter" idx="10"/>
          </p:nvPr>
        </p:nvSpPr>
        <p:spPr/>
        <p:txBody>
          <a:bodyPr/>
          <a:lstStyle/>
          <a:p>
            <a:fld id="{089BC7E1-7938-4699-BF3A-73CF5E0A5CFE}" type="slidenum">
              <a:rPr lang="en-US" smtClean="0"/>
              <a:t>11</a:t>
            </a:fld>
            <a:endParaRPr lang="en-US"/>
          </a:p>
        </p:txBody>
      </p:sp>
    </p:spTree>
    <p:extLst>
      <p:ext uri="{BB962C8B-B14F-4D97-AF65-F5344CB8AC3E}">
        <p14:creationId xmlns:p14="http://schemas.microsoft.com/office/powerpoint/2010/main" val="1816018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41350" lvl="1" indent="-174625" fontAlgn="base">
              <a:buFontTx/>
              <a:buChar char="-"/>
            </a:pPr>
            <a:r>
              <a:rPr lang="en-US" sz="1400" dirty="0">
                <a:cs typeface="Calibri" panose="020F0502020204030204"/>
              </a:rPr>
              <a:t>Kelly</a:t>
            </a:r>
          </a:p>
          <a:p>
            <a:pPr marL="641350" lvl="1" indent="-174625">
              <a:buFontTx/>
              <a:buChar char="-"/>
            </a:pPr>
            <a:r>
              <a:rPr lang="en-US" sz="1400" dirty="0">
                <a:cs typeface="Calibri" panose="020F0502020204030204"/>
              </a:rPr>
              <a:t>As Kelly mentioned earlier, these funds must be used to serve Pittsburgh residents with low- and moderate- incomes.  In your application you will need to select that your project is serving either a specific population presumed to meet income guidelines called "presumed benefit" </a:t>
            </a:r>
            <a:r>
              <a:rPr lang="en-US" sz="1400" i="1" dirty="0">
                <a:cs typeface="Calibri" panose="020F0502020204030204"/>
              </a:rPr>
              <a:t>otherwise</a:t>
            </a:r>
            <a:r>
              <a:rPr lang="en-US" sz="1400" dirty="0">
                <a:cs typeface="Calibri" panose="020F0502020204030204"/>
              </a:rPr>
              <a:t> your program will need income verify the people you are serving.</a:t>
            </a:r>
            <a:endParaRPr lang="en-US" dirty="0"/>
          </a:p>
        </p:txBody>
      </p:sp>
      <p:sp>
        <p:nvSpPr>
          <p:cNvPr id="4" name="Slide Number Placeholder 3"/>
          <p:cNvSpPr>
            <a:spLocks noGrp="1"/>
          </p:cNvSpPr>
          <p:nvPr>
            <p:ph type="sldNum" sz="quarter" idx="10"/>
          </p:nvPr>
        </p:nvSpPr>
        <p:spPr/>
        <p:txBody>
          <a:bodyPr/>
          <a:lstStyle/>
          <a:p>
            <a:fld id="{089BC7E1-7938-4699-BF3A-73CF5E0A5CFE}" type="slidenum">
              <a:rPr lang="en-US" smtClean="0"/>
              <a:t>12</a:t>
            </a:fld>
            <a:endParaRPr lang="en-US"/>
          </a:p>
        </p:txBody>
      </p:sp>
    </p:spTree>
    <p:extLst>
      <p:ext uri="{BB962C8B-B14F-4D97-AF65-F5344CB8AC3E}">
        <p14:creationId xmlns:p14="http://schemas.microsoft.com/office/powerpoint/2010/main" val="3926603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41600" lvl="1" indent="-174982" fontAlgn="base">
              <a:buFontTx/>
              <a:buChar char="-"/>
            </a:pPr>
            <a:endParaRPr lang="en-US" kern="1200" dirty="0">
              <a:solidFill>
                <a:schemeClr val="tx1"/>
              </a:solidFill>
              <a:effectLst/>
              <a:latin typeface="+mn-lt"/>
              <a:cs typeface="Calibri"/>
            </a:endParaRPr>
          </a:p>
          <a:p>
            <a:pPr marL="641350" lvl="1" indent="-174625" fontAlgn="base">
              <a:buFontTx/>
              <a:buChar char="-"/>
            </a:pPr>
            <a:r>
              <a:rPr lang="en-US" sz="1400" dirty="0">
                <a:cs typeface="Calibri"/>
              </a:rPr>
              <a:t>Kelly</a:t>
            </a:r>
          </a:p>
          <a:p>
            <a:pPr marL="641350" lvl="1" indent="-174625">
              <a:buFontTx/>
              <a:buChar char="-"/>
            </a:pPr>
            <a:r>
              <a:rPr lang="en-US" sz="1400" dirty="0">
                <a:cs typeface="Calibri"/>
              </a:rPr>
              <a:t>This slide lists the populations that are considered "Presumed Benefit" by the federal government</a:t>
            </a:r>
            <a:endParaRPr lang="en-US" dirty="0"/>
          </a:p>
          <a:p>
            <a:pPr marL="641350" lvl="1" indent="-174625">
              <a:buFontTx/>
              <a:buChar char="-"/>
            </a:pPr>
            <a:r>
              <a:rPr lang="en-US" sz="1400" dirty="0">
                <a:cs typeface="Calibri"/>
              </a:rPr>
              <a:t>If your project serves exclusively members of one of these populations, your program is CDBG eligible</a:t>
            </a:r>
            <a:endParaRPr lang="en-US" dirty="0"/>
          </a:p>
          <a:p>
            <a:pPr marL="641350" lvl="1" indent="-174625">
              <a:buFontTx/>
              <a:buChar char="-"/>
            </a:pPr>
            <a:r>
              <a:rPr lang="en-US" sz="1400" dirty="0">
                <a:cs typeface="Calibri"/>
              </a:rPr>
              <a:t>If your program as a whole serves other populations as well as one of these, you can either prove all client income OR only use funding for these specific clients</a:t>
            </a:r>
            <a:endParaRPr lang="en-US" dirty="0">
              <a:cs typeface="Calibri"/>
            </a:endParaRPr>
          </a:p>
          <a:p>
            <a:pPr marL="641350" lvl="1" indent="-174625">
              <a:buFont typeface="Arial"/>
              <a:buChar char="•"/>
            </a:pPr>
            <a:r>
              <a:rPr lang="en-US" sz="1400" dirty="0">
                <a:cs typeface="Calibri"/>
              </a:rPr>
              <a:t>A note on severely disabled adults—this is the Census Bureau definition which includes "</a:t>
            </a:r>
            <a:r>
              <a:rPr lang="en-US" sz="1400" dirty="0"/>
              <a:t>an adult</a:t>
            </a:r>
            <a:r>
              <a:rPr lang="en-US" dirty="0"/>
              <a:t> unable to perform one or more functional activities or needs assistance with an Activity of Daily Living or Instrumental Activity of Daily Living" and "persons under 65 ears of age who are covered by Medicare or receive SSI" </a:t>
            </a:r>
            <a:endParaRPr lang="en-US" sz="1400" dirty="0">
              <a:cs typeface="Calibri"/>
            </a:endParaRPr>
          </a:p>
          <a:p>
            <a:pPr marL="641350" lvl="1" indent="-174625">
              <a:buFontTx/>
              <a:buChar char="-"/>
            </a:pPr>
            <a:r>
              <a:rPr lang="en-US" sz="1400" dirty="0">
                <a:cs typeface="Calibri"/>
              </a:rPr>
              <a:t>If you are not serving one of these specific groups, you will have to prove client income</a:t>
            </a:r>
          </a:p>
        </p:txBody>
      </p:sp>
      <p:sp>
        <p:nvSpPr>
          <p:cNvPr id="4" name="Slide Number Placeholder 3"/>
          <p:cNvSpPr>
            <a:spLocks noGrp="1"/>
          </p:cNvSpPr>
          <p:nvPr>
            <p:ph type="sldNum" sz="quarter" idx="10"/>
          </p:nvPr>
        </p:nvSpPr>
        <p:spPr/>
        <p:txBody>
          <a:bodyPr/>
          <a:lstStyle/>
          <a:p>
            <a:fld id="{089BC7E1-7938-4699-BF3A-73CF5E0A5CFE}" type="slidenum">
              <a:rPr lang="en-US" smtClean="0"/>
              <a:t>13</a:t>
            </a:fld>
            <a:endParaRPr lang="en-US"/>
          </a:p>
        </p:txBody>
      </p:sp>
    </p:spTree>
    <p:extLst>
      <p:ext uri="{BB962C8B-B14F-4D97-AF65-F5344CB8AC3E}">
        <p14:creationId xmlns:p14="http://schemas.microsoft.com/office/powerpoint/2010/main" val="25112373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Shape 72"/>
          <p:cNvSpPr>
            <a:spLocks noGrp="1" noRot="1" noChangeAspect="1"/>
          </p:cNvSpPr>
          <p:nvPr>
            <p:ph type="sldImg" idx="2"/>
          </p:nvPr>
        </p:nvSpPr>
        <p:spPr>
          <a:xfrm>
            <a:off x="455613" y="704850"/>
            <a:ext cx="6267450" cy="352583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3" name="Shape 73"/>
          <p:cNvSpPr txBox="1">
            <a:spLocks noGrp="1"/>
          </p:cNvSpPr>
          <p:nvPr>
            <p:ph type="body" idx="1"/>
          </p:nvPr>
        </p:nvSpPr>
        <p:spPr>
          <a:xfrm>
            <a:off x="717922" y="4466348"/>
            <a:ext cx="5743334" cy="4231277"/>
          </a:xfrm>
          <a:prstGeom prst="rect">
            <a:avLst/>
          </a:prstGeom>
        </p:spPr>
        <p:txBody>
          <a:bodyPr lIns="94180" tIns="94180" rIns="94180" bIns="94180" anchor="t" anchorCtr="0">
            <a:noAutofit/>
          </a:bodyPr>
          <a:lstStyle/>
          <a:p>
            <a:pPr marL="38735"/>
            <a:r>
              <a:rPr lang="en-US" dirty="0">
                <a:cs typeface="Calibri"/>
              </a:rPr>
              <a:t>AJ</a:t>
            </a:r>
          </a:p>
          <a:p>
            <a:pPr marL="38735"/>
            <a:r>
              <a:rPr lang="en-US" dirty="0">
                <a:cs typeface="Calibri"/>
              </a:rPr>
              <a:t>Most</a:t>
            </a:r>
            <a:r>
              <a:rPr lang="en-US" baseline="0" dirty="0">
                <a:cs typeface="Calibri"/>
              </a:rPr>
              <a:t> applicants will need</a:t>
            </a:r>
            <a:r>
              <a:rPr lang="en-US" dirty="0">
                <a:cs typeface="Calibri"/>
              </a:rPr>
              <a:t> to follow these guidelines for income verification. </a:t>
            </a:r>
            <a:endParaRPr lang="en-US" dirty="0"/>
          </a:p>
        </p:txBody>
      </p:sp>
    </p:spTree>
    <p:extLst>
      <p:ext uri="{BB962C8B-B14F-4D97-AF65-F5344CB8AC3E}">
        <p14:creationId xmlns:p14="http://schemas.microsoft.com/office/powerpoint/2010/main" val="3487528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Shape 72"/>
          <p:cNvSpPr>
            <a:spLocks noGrp="1" noRot="1" noChangeAspect="1"/>
          </p:cNvSpPr>
          <p:nvPr>
            <p:ph type="sldImg" idx="2"/>
          </p:nvPr>
        </p:nvSpPr>
        <p:spPr>
          <a:xfrm>
            <a:off x="455613" y="704850"/>
            <a:ext cx="6267450" cy="352583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3" name="Shape 73"/>
          <p:cNvSpPr txBox="1">
            <a:spLocks noGrp="1"/>
          </p:cNvSpPr>
          <p:nvPr>
            <p:ph type="body" idx="1"/>
          </p:nvPr>
        </p:nvSpPr>
        <p:spPr>
          <a:xfrm>
            <a:off x="717922" y="4466348"/>
            <a:ext cx="5743334" cy="4231277"/>
          </a:xfrm>
          <a:prstGeom prst="rect">
            <a:avLst/>
          </a:prstGeom>
        </p:spPr>
        <p:txBody>
          <a:bodyPr lIns="94180" tIns="94180" rIns="94180" bIns="94180" anchor="t" anchorCtr="0">
            <a:noAutofit/>
          </a:bodyPr>
          <a:lstStyle/>
          <a:p>
            <a:pPr marL="466090" indent="-427355">
              <a:buFont typeface="Arial"/>
              <a:buChar char="●"/>
            </a:pPr>
            <a:r>
              <a:rPr lang="en-US" dirty="0">
                <a:cs typeface="Calibri"/>
              </a:rPr>
              <a:t>AJ</a:t>
            </a:r>
            <a:endParaRPr lang="en-US" dirty="0"/>
          </a:p>
          <a:p>
            <a:pPr marL="466090" indent="-427355">
              <a:buFont typeface="Arial"/>
              <a:buChar char="●"/>
            </a:pPr>
            <a:r>
              <a:rPr lang="en-US" dirty="0"/>
              <a:t>Once organizations verify the income and household size of their clients, they should use this table to ensure that the client does not exceed the 80% AMI limit on the right of this table. These limits are based on Pittsburgh's median income and are updated annually. All awarded organizations will receive a copy of these income limits.</a:t>
            </a:r>
            <a:endParaRPr lang="en-US" dirty="0">
              <a:cs typeface="Calibri" panose="020F0502020204030204"/>
            </a:endParaRPr>
          </a:p>
          <a:p>
            <a:pPr marL="466618" indent="-427733">
              <a:buFont typeface="Arial"/>
              <a:buChar char="●"/>
            </a:pPr>
            <a:endParaRPr lang="en-US" dirty="0"/>
          </a:p>
          <a:p>
            <a:pPr marL="466618" indent="-427733">
              <a:buFont typeface="Arial"/>
              <a:buChar char="●"/>
            </a:pPr>
            <a:endParaRPr lang="en-US" dirty="0"/>
          </a:p>
          <a:p>
            <a:pPr marL="38735"/>
            <a:r>
              <a:rPr lang="en-US" dirty="0"/>
              <a:t>Source: https://www.hudexchange.info/resources/documents/Basically-CDBG-Chapter-3-Nat-Obj.pdf</a:t>
            </a:r>
            <a:endParaRPr lang="en" dirty="0">
              <a:cs typeface="Calibri" panose="020F0502020204030204"/>
            </a:endParaRPr>
          </a:p>
        </p:txBody>
      </p:sp>
    </p:spTree>
    <p:extLst>
      <p:ext uri="{BB962C8B-B14F-4D97-AF65-F5344CB8AC3E}">
        <p14:creationId xmlns:p14="http://schemas.microsoft.com/office/powerpoint/2010/main" val="4081896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Shape 72"/>
          <p:cNvSpPr>
            <a:spLocks noGrp="1" noRot="1" noChangeAspect="1"/>
          </p:cNvSpPr>
          <p:nvPr>
            <p:ph type="sldImg" idx="2"/>
          </p:nvPr>
        </p:nvSpPr>
        <p:spPr>
          <a:xfrm>
            <a:off x="455613" y="704850"/>
            <a:ext cx="6267450" cy="352583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3" name="Shape 73"/>
          <p:cNvSpPr txBox="1">
            <a:spLocks noGrp="1"/>
          </p:cNvSpPr>
          <p:nvPr>
            <p:ph type="body" idx="1"/>
          </p:nvPr>
        </p:nvSpPr>
        <p:spPr>
          <a:xfrm>
            <a:off x="717922" y="4466348"/>
            <a:ext cx="5743334" cy="4231277"/>
          </a:xfrm>
          <a:prstGeom prst="rect">
            <a:avLst/>
          </a:prstGeom>
        </p:spPr>
        <p:txBody>
          <a:bodyPr lIns="94180" tIns="94180" rIns="94180" bIns="94180" anchor="t" anchorCtr="0">
            <a:noAutofit/>
          </a:bodyPr>
          <a:lstStyle/>
          <a:p>
            <a:pPr marL="38735"/>
            <a:r>
              <a:rPr lang="en-US" dirty="0">
                <a:cs typeface="Calibri"/>
              </a:rPr>
              <a:t>AJ</a:t>
            </a:r>
          </a:p>
          <a:p>
            <a:pPr marL="38735"/>
            <a:r>
              <a:rPr lang="en-US" dirty="0">
                <a:cs typeface="Calibri"/>
              </a:rPr>
              <a:t>Organizations conducting income verification have done this in a few acceptable ways. </a:t>
            </a:r>
          </a:p>
          <a:p>
            <a:pPr marL="38735"/>
            <a:endParaRPr lang="en-US" dirty="0">
              <a:cs typeface="Calibri"/>
            </a:endParaRPr>
          </a:p>
          <a:p>
            <a:pPr marL="38735"/>
            <a:r>
              <a:rPr lang="en-US" dirty="0">
                <a:cs typeface="Calibri"/>
              </a:rPr>
              <a:t>Many organizations ask their clients to complete an intake form listing their household size, income of adults in household and reviewing income documentation like a pay stub. </a:t>
            </a:r>
            <a:endParaRPr lang="en-US" dirty="0"/>
          </a:p>
          <a:p>
            <a:pPr marL="38735"/>
            <a:endParaRPr lang="en-US" dirty="0">
              <a:cs typeface="Calibri"/>
            </a:endParaRPr>
          </a:p>
          <a:p>
            <a:pPr marL="38735"/>
            <a:r>
              <a:rPr lang="en-US" dirty="0">
                <a:cs typeface="Calibri"/>
              </a:rPr>
              <a:t>Other organizations have worked with clients already enrolled in another federal program that requires income eligibility. For example, youth eligible for the free lunch program are also eligible for Public Service grant funding. Also, some organizations focus their Public Service funded project in Housing Authority residences.</a:t>
            </a:r>
          </a:p>
          <a:p>
            <a:pPr marL="38735"/>
            <a:endParaRPr lang="en-US" dirty="0">
              <a:cs typeface="Calibri"/>
            </a:endParaRPr>
          </a:p>
          <a:p>
            <a:pPr marL="38735"/>
            <a:r>
              <a:rPr lang="en-US" dirty="0">
                <a:cs typeface="Calibri"/>
              </a:rPr>
              <a:t>Must</a:t>
            </a:r>
            <a:r>
              <a:rPr lang="en-US" baseline="0" dirty="0">
                <a:cs typeface="Calibri"/>
              </a:rPr>
              <a:t> income verify each individual </a:t>
            </a:r>
            <a:r>
              <a:rPr lang="en-US" dirty="0">
                <a:cs typeface="Calibri"/>
              </a:rPr>
              <a:t>served—don't use estimates or averages to determine client eligibility</a:t>
            </a:r>
            <a:endParaRPr lang="en-US" dirty="0">
              <a:ea typeface="Calibri"/>
              <a:cs typeface="Calibri"/>
            </a:endParaRPr>
          </a:p>
        </p:txBody>
      </p:sp>
    </p:spTree>
    <p:extLst>
      <p:ext uri="{BB962C8B-B14F-4D97-AF65-F5344CB8AC3E}">
        <p14:creationId xmlns:p14="http://schemas.microsoft.com/office/powerpoint/2010/main" val="14038987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6725" lvl="1" fontAlgn="base"/>
            <a:r>
              <a:rPr lang="en-US" dirty="0">
                <a:cs typeface="Calibri"/>
              </a:rPr>
              <a:t>AJ</a:t>
            </a:r>
          </a:p>
          <a:p>
            <a:pPr marL="466725" lvl="1"/>
            <a:r>
              <a:rPr lang="en-US" dirty="0">
                <a:cs typeface="Calibri"/>
              </a:rPr>
              <a:t>This is a list of the various types of projects that the Public Service grant can fund this year. The application will ask you to select from this list of projects.</a:t>
            </a:r>
            <a:endParaRPr lang="en-US" dirty="0"/>
          </a:p>
          <a:p>
            <a:pPr marL="641600" lvl="1" indent="-174982" fontAlgn="base">
              <a:buFontTx/>
              <a:buChar char="-"/>
            </a:pPr>
            <a:endParaRPr lang="en-US" sz="1400" dirty="0"/>
          </a:p>
        </p:txBody>
      </p:sp>
      <p:sp>
        <p:nvSpPr>
          <p:cNvPr id="4" name="Slide Number Placeholder 3"/>
          <p:cNvSpPr>
            <a:spLocks noGrp="1"/>
          </p:cNvSpPr>
          <p:nvPr>
            <p:ph type="sldNum" sz="quarter" idx="10"/>
          </p:nvPr>
        </p:nvSpPr>
        <p:spPr/>
        <p:txBody>
          <a:bodyPr/>
          <a:lstStyle/>
          <a:p>
            <a:fld id="{089BC7E1-7938-4699-BF3A-73CF5E0A5CFE}" type="slidenum">
              <a:rPr lang="en-US" smtClean="0"/>
              <a:t>17</a:t>
            </a:fld>
            <a:endParaRPr lang="en-US"/>
          </a:p>
        </p:txBody>
      </p:sp>
    </p:spTree>
    <p:extLst>
      <p:ext uri="{BB962C8B-B14F-4D97-AF65-F5344CB8AC3E}">
        <p14:creationId xmlns:p14="http://schemas.microsoft.com/office/powerpoint/2010/main" val="3448366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41600" lvl="1" indent="-174982" fontAlgn="base">
              <a:buFontTx/>
              <a:buChar char="-"/>
            </a:pPr>
            <a:r>
              <a:rPr lang="en-US" kern="1200" dirty="0">
                <a:solidFill>
                  <a:schemeClr val="tx1"/>
                </a:solidFill>
                <a:effectLst/>
                <a:latin typeface="+mn-lt"/>
                <a:cs typeface="Calibri"/>
              </a:rPr>
              <a:t>AJ</a:t>
            </a:r>
            <a:endParaRPr lang="en-US" sz="1400" dirty="0">
              <a:cs typeface="Calibri"/>
            </a:endParaRPr>
          </a:p>
          <a:p>
            <a:pPr marL="641350" lvl="1" indent="-174625" fontAlgn="base">
              <a:buFontTx/>
              <a:buChar char="-"/>
            </a:pPr>
            <a:r>
              <a:rPr lang="en-US" sz="1400" dirty="0">
                <a:cs typeface="Calibri"/>
              </a:rPr>
              <a:t>Applications will only be accepted through the new grant portal and they must be submitted by Monday April 7 at 5PM. This is a hard deadline! Remember, this year grants will be larger and less funding will be available overall. </a:t>
            </a:r>
          </a:p>
          <a:p>
            <a:pPr marL="641350" lvl="1" indent="-174625">
              <a:buFontTx/>
              <a:buChar char="-"/>
            </a:pPr>
            <a:endParaRPr lang="en-US" sz="1400" dirty="0">
              <a:cs typeface="Calibri"/>
            </a:endParaRPr>
          </a:p>
          <a:p>
            <a:pPr marL="641350" lvl="1" indent="-174625">
              <a:buFontTx/>
              <a:buChar char="-"/>
            </a:pPr>
            <a:r>
              <a:rPr lang="en-US" sz="1400" dirty="0">
                <a:cs typeface="Calibri"/>
              </a:rPr>
              <a:t>Now let's look at the grant application page:</a:t>
            </a:r>
            <a:endParaRPr lang="en-US" dirty="0">
              <a:cs typeface="Calibri"/>
            </a:endParaRPr>
          </a:p>
          <a:p>
            <a:pPr lvl="2" indent="-174625">
              <a:buFontTx/>
              <a:buChar char="-"/>
            </a:pPr>
            <a:r>
              <a:rPr lang="en-US" sz="1400" dirty="0">
                <a:cs typeface="Calibri" panose="020F0502020204030204"/>
              </a:rPr>
              <a:t>Much of the information in this presentation is written on this page. In particular note the resources for obtaining a UEI and the Q&amp;A session registration link.</a:t>
            </a:r>
          </a:p>
          <a:p>
            <a:pPr lvl="2" indent="-174625">
              <a:buFontTx/>
              <a:buChar char="-"/>
            </a:pPr>
            <a:r>
              <a:rPr lang="en-US" sz="1400" dirty="0">
                <a:cs typeface="Calibri" panose="020F0502020204030204"/>
              </a:rPr>
              <a:t>After reviewing this information you can scroll down to the application.</a:t>
            </a:r>
          </a:p>
          <a:p>
            <a:pPr lvl="2" indent="-174625">
              <a:buFontTx/>
              <a:buChar char="-"/>
            </a:pPr>
            <a:endParaRPr lang="en-US" sz="1400" dirty="0">
              <a:cs typeface="Calibri" panose="020F0502020204030204"/>
            </a:endParaRPr>
          </a:p>
          <a:p>
            <a:pPr lvl="2" indent="-174625">
              <a:buFontTx/>
              <a:buChar char="-"/>
            </a:pPr>
            <a:r>
              <a:rPr lang="en-US" sz="1400" dirty="0">
                <a:cs typeface="Calibri" panose="020F0502020204030204"/>
              </a:rPr>
              <a:t>This application must be completed in one sitting, if you refresh the page you will lose your progress. We have provided a word document where you can draft your answers and then paste into this application.</a:t>
            </a:r>
            <a:endParaRPr lang="en-US" dirty="0"/>
          </a:p>
          <a:p>
            <a:pPr lvl="2" indent="-174625">
              <a:buFontTx/>
              <a:buChar char="-"/>
            </a:pPr>
            <a:endParaRPr lang="en-US" sz="1400" dirty="0">
              <a:cs typeface="Calibri" panose="020F0502020204030204"/>
            </a:endParaRPr>
          </a:p>
          <a:p>
            <a:pPr lvl="2" indent="-174625">
              <a:buFontTx/>
              <a:buChar char="-"/>
            </a:pPr>
            <a:r>
              <a:rPr lang="en-US" sz="1400" dirty="0">
                <a:cs typeface="Calibri" panose="020F0502020204030204"/>
              </a:rPr>
              <a:t>The first section of this application asks for organization information including: contact information, nonprofit status, and insurance </a:t>
            </a:r>
            <a:endParaRPr lang="en-US" dirty="0"/>
          </a:p>
          <a:p>
            <a:pPr lvl="2" indent="-174625">
              <a:buFontTx/>
              <a:buChar char="-"/>
            </a:pPr>
            <a:r>
              <a:rPr lang="en-US" sz="1400" dirty="0">
                <a:cs typeface="Calibri" panose="020F0502020204030204"/>
              </a:rPr>
              <a:t>After, is where you will describe your organization's project and who you are serving</a:t>
            </a:r>
          </a:p>
          <a:p>
            <a:pPr lvl="2" indent="-174625">
              <a:buFontTx/>
              <a:buChar char="-"/>
            </a:pPr>
            <a:r>
              <a:rPr lang="en-US" sz="1400" dirty="0">
                <a:cs typeface="Calibri" panose="020F0502020204030204"/>
              </a:rPr>
              <a:t>Finally, at the bottom of the application you see where to upload attachments and how you will submit the application.</a:t>
            </a:r>
          </a:p>
        </p:txBody>
      </p:sp>
      <p:sp>
        <p:nvSpPr>
          <p:cNvPr id="4" name="Slide Number Placeholder 3"/>
          <p:cNvSpPr>
            <a:spLocks noGrp="1"/>
          </p:cNvSpPr>
          <p:nvPr>
            <p:ph type="sldNum" sz="quarter" idx="10"/>
          </p:nvPr>
        </p:nvSpPr>
        <p:spPr/>
        <p:txBody>
          <a:bodyPr/>
          <a:lstStyle/>
          <a:p>
            <a:fld id="{089BC7E1-7938-4699-BF3A-73CF5E0A5CFE}" type="slidenum">
              <a:rPr lang="en-US" smtClean="0"/>
              <a:t>18</a:t>
            </a:fld>
            <a:endParaRPr lang="en-US"/>
          </a:p>
        </p:txBody>
      </p:sp>
    </p:spTree>
    <p:extLst>
      <p:ext uri="{BB962C8B-B14F-4D97-AF65-F5344CB8AC3E}">
        <p14:creationId xmlns:p14="http://schemas.microsoft.com/office/powerpoint/2010/main" val="41252590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panose="020F0502020204030204"/>
              </a:rPr>
              <a:t>AJ</a:t>
            </a:r>
          </a:p>
          <a:p>
            <a:r>
              <a:rPr lang="en-US" dirty="0">
                <a:cs typeface="Calibri" panose="020F0502020204030204"/>
              </a:rPr>
              <a:t>Pay close attention to this list of attachments! </a:t>
            </a:r>
            <a:r>
              <a:rPr lang="en-US" dirty="0"/>
              <a:t>If your organization has not filed a 990 last year, you will need to attach a letter on your letterhead explaining why—this should only be for churches and newly formed organizations. An important change is that we will be requiring a </a:t>
            </a:r>
            <a:r>
              <a:rPr lang="en-US" dirty="0">
                <a:cs typeface="Calibri" panose="020F0502020204030204"/>
              </a:rPr>
              <a:t>board resolution/meeting minutes showing approval for the application submission. </a:t>
            </a:r>
          </a:p>
          <a:p>
            <a:endParaRPr lang="en-US" dirty="0">
              <a:cs typeface="Calibri" panose="020F0502020204030204"/>
            </a:endParaRPr>
          </a:p>
          <a:p>
            <a:r>
              <a:rPr lang="en-US" dirty="0">
                <a:cs typeface="Calibri" panose="020F0502020204030204"/>
              </a:rPr>
              <a:t>Attachment E is a board resolution approving your application submission. Let us know as soon as possible if you will have difficulty passing this resolution in time for the deadline. If any of these attachments are too large for our website contact us.</a:t>
            </a:r>
          </a:p>
          <a:p>
            <a:endParaRPr lang="en-US" dirty="0">
              <a:cs typeface="Calibri" panose="020F0502020204030204"/>
            </a:endParaRP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089BC7E1-7938-4699-BF3A-73CF5E0A5CFE}" type="slidenum">
              <a:rPr lang="en-US"/>
              <a:t>19</a:t>
            </a:fld>
            <a:endParaRPr lang="en-US"/>
          </a:p>
        </p:txBody>
      </p:sp>
    </p:spTree>
    <p:extLst>
      <p:ext uri="{BB962C8B-B14F-4D97-AF65-F5344CB8AC3E}">
        <p14:creationId xmlns:p14="http://schemas.microsoft.com/office/powerpoint/2010/main" val="6476756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41600" lvl="1" indent="-174982" fontAlgn="base">
              <a:buFontTx/>
              <a:buChar char="-"/>
            </a:pPr>
            <a:r>
              <a:rPr lang="en-US" kern="1200" dirty="0">
                <a:solidFill>
                  <a:schemeClr val="tx1"/>
                </a:solidFill>
                <a:effectLst/>
                <a:latin typeface="+mn-lt"/>
                <a:cs typeface="Calibri"/>
              </a:rPr>
              <a:t>AJ</a:t>
            </a:r>
          </a:p>
          <a:p>
            <a:pPr marL="641350" lvl="1" indent="-174625" fontAlgn="base">
              <a:buFontTx/>
              <a:buChar char="-"/>
            </a:pPr>
            <a:r>
              <a:rPr lang="en-US" sz="1400" dirty="0">
                <a:cs typeface="Calibri"/>
              </a:rPr>
              <a:t>After uploading all your attachments you can submit your application. Again we will only accept online applications.</a:t>
            </a:r>
          </a:p>
          <a:p>
            <a:pPr marL="641350" lvl="1" indent="-174625">
              <a:buFontTx/>
              <a:buChar char="-"/>
            </a:pPr>
            <a:r>
              <a:rPr lang="en-US" sz="1400" dirty="0">
                <a:cs typeface="Calibri"/>
              </a:rPr>
              <a:t>You can save your application and return to it at a later time, but you will not be able to edit it after submission.</a:t>
            </a:r>
            <a:endParaRPr lang="en-US" dirty="0"/>
          </a:p>
        </p:txBody>
      </p:sp>
      <p:sp>
        <p:nvSpPr>
          <p:cNvPr id="4" name="Slide Number Placeholder 3"/>
          <p:cNvSpPr>
            <a:spLocks noGrp="1"/>
          </p:cNvSpPr>
          <p:nvPr>
            <p:ph type="sldNum" sz="quarter" idx="10"/>
          </p:nvPr>
        </p:nvSpPr>
        <p:spPr/>
        <p:txBody>
          <a:bodyPr/>
          <a:lstStyle/>
          <a:p>
            <a:fld id="{089BC7E1-7938-4699-BF3A-73CF5E0A5CFE}" type="slidenum">
              <a:rPr lang="en-US" smtClean="0"/>
              <a:t>20</a:t>
            </a:fld>
            <a:endParaRPr lang="en-US"/>
          </a:p>
        </p:txBody>
      </p:sp>
    </p:spTree>
    <p:extLst>
      <p:ext uri="{BB962C8B-B14F-4D97-AF65-F5344CB8AC3E}">
        <p14:creationId xmlns:p14="http://schemas.microsoft.com/office/powerpoint/2010/main" val="5714417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41600" lvl="1" indent="-174982" fontAlgn="base">
              <a:buFontTx/>
              <a:buChar char="-"/>
            </a:pPr>
            <a:r>
              <a:rPr lang="en-US" kern="1200" dirty="0">
                <a:solidFill>
                  <a:schemeClr val="tx1"/>
                </a:solidFill>
                <a:effectLst/>
                <a:latin typeface="+mn-lt"/>
                <a:cs typeface="Calibri"/>
              </a:rPr>
              <a:t>AJ</a:t>
            </a:r>
          </a:p>
          <a:p>
            <a:pPr marL="641350" lvl="1" indent="-174625" fontAlgn="base">
              <a:buFont typeface="Arial"/>
              <a:buChar char="•"/>
            </a:pPr>
            <a:r>
              <a:rPr lang="en-US" sz="1400" dirty="0">
                <a:ea typeface="Calibri"/>
                <a:cs typeface="Calibri"/>
              </a:rPr>
              <a:t>If you haven’t been on Bridgeway, create a account. If you have, log in</a:t>
            </a:r>
          </a:p>
          <a:p>
            <a:pPr marL="641350" lvl="1" indent="-174625">
              <a:buFont typeface="Arial"/>
              <a:buChar char="•"/>
            </a:pPr>
            <a:endParaRPr lang="en-US" sz="1400" dirty="0">
              <a:ea typeface="Calibri"/>
              <a:cs typeface="Calibri"/>
            </a:endParaRPr>
          </a:p>
        </p:txBody>
      </p:sp>
      <p:sp>
        <p:nvSpPr>
          <p:cNvPr id="4" name="Slide Number Placeholder 3"/>
          <p:cNvSpPr>
            <a:spLocks noGrp="1"/>
          </p:cNvSpPr>
          <p:nvPr>
            <p:ph type="sldNum" sz="quarter" idx="10"/>
          </p:nvPr>
        </p:nvSpPr>
        <p:spPr/>
        <p:txBody>
          <a:bodyPr/>
          <a:lstStyle/>
          <a:p>
            <a:fld id="{089BC7E1-7938-4699-BF3A-73CF5E0A5CFE}" type="slidenum">
              <a:rPr lang="en-US" smtClean="0"/>
              <a:t>21</a:t>
            </a:fld>
            <a:endParaRPr lang="en-US"/>
          </a:p>
        </p:txBody>
      </p:sp>
    </p:spTree>
    <p:extLst>
      <p:ext uri="{BB962C8B-B14F-4D97-AF65-F5344CB8AC3E}">
        <p14:creationId xmlns:p14="http://schemas.microsoft.com/office/powerpoint/2010/main" val="4433668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B969A-8795-CEA6-2E15-50984BF706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A4908E-2D39-F8AA-D5AB-386970E438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806B60-3114-4A0C-EAAE-09713BC934BB}"/>
              </a:ext>
            </a:extLst>
          </p:cNvPr>
          <p:cNvSpPr>
            <a:spLocks noGrp="1"/>
          </p:cNvSpPr>
          <p:nvPr>
            <p:ph type="body" idx="1"/>
          </p:nvPr>
        </p:nvSpPr>
        <p:spPr/>
        <p:txBody>
          <a:bodyPr/>
          <a:lstStyle/>
          <a:p>
            <a:pPr marL="641350" lvl="1" indent="-174625" fontAlgn="base">
              <a:buFontTx/>
              <a:buChar char="-"/>
            </a:pPr>
            <a:r>
              <a:rPr lang="en-US" kern="1200" dirty="0">
                <a:solidFill>
                  <a:schemeClr val="tx1"/>
                </a:solidFill>
                <a:effectLst/>
                <a:latin typeface="+mn-lt"/>
                <a:cs typeface="Calibri"/>
              </a:rPr>
              <a:t>AJ</a:t>
            </a:r>
            <a:endParaRPr lang="en-US" dirty="0"/>
          </a:p>
          <a:p>
            <a:pPr marL="641350" lvl="1" indent="-174625">
              <a:buFont typeface="Arial"/>
              <a:buChar char="•"/>
            </a:pPr>
            <a:r>
              <a:rPr lang="en-US" sz="1400" dirty="0">
                <a:ea typeface="Calibri"/>
                <a:cs typeface="Calibri"/>
              </a:rPr>
              <a:t>In order to submit an application, you must be part of an application</a:t>
            </a:r>
          </a:p>
          <a:p>
            <a:pPr marL="641350" lvl="1" indent="-174625">
              <a:buFont typeface="Arial"/>
              <a:buChar char="•"/>
            </a:pPr>
            <a:r>
              <a:rPr lang="en-US" sz="1400" dirty="0">
                <a:ea typeface="Calibri"/>
                <a:cs typeface="Calibri"/>
              </a:rPr>
              <a:t>The first person that creates an organization will become the admin</a:t>
            </a:r>
            <a:endParaRPr lang="en-US" dirty="0"/>
          </a:p>
          <a:p>
            <a:pPr marL="641350" lvl="1" indent="-174625">
              <a:buFont typeface="Arial"/>
              <a:buChar char="•"/>
            </a:pPr>
            <a:r>
              <a:rPr lang="en-US" sz="1400" dirty="0">
                <a:ea typeface="Calibri"/>
                <a:cs typeface="Calibri"/>
              </a:rPr>
              <a:t>Use the legal name of your organization—what you would write on your 990</a:t>
            </a:r>
          </a:p>
          <a:p>
            <a:pPr marL="641350" lvl="1" indent="-174625">
              <a:buFont typeface="Arial"/>
              <a:buChar char="•"/>
            </a:pPr>
            <a:r>
              <a:rPr lang="en-US" sz="1400" dirty="0">
                <a:ea typeface="Calibri"/>
                <a:cs typeface="Calibri"/>
              </a:rPr>
              <a:t>Make sure you have your organization's EIN</a:t>
            </a:r>
          </a:p>
        </p:txBody>
      </p:sp>
      <p:sp>
        <p:nvSpPr>
          <p:cNvPr id="4" name="Slide Number Placeholder 3">
            <a:extLst>
              <a:ext uri="{FF2B5EF4-FFF2-40B4-BE49-F238E27FC236}">
                <a16:creationId xmlns:a16="http://schemas.microsoft.com/office/drawing/2014/main" id="{0547E338-C768-3C2C-9CB6-49C3BD962169}"/>
              </a:ext>
            </a:extLst>
          </p:cNvPr>
          <p:cNvSpPr>
            <a:spLocks noGrp="1"/>
          </p:cNvSpPr>
          <p:nvPr>
            <p:ph type="sldNum" sz="quarter" idx="10"/>
          </p:nvPr>
        </p:nvSpPr>
        <p:spPr/>
        <p:txBody>
          <a:bodyPr/>
          <a:lstStyle/>
          <a:p>
            <a:fld id="{089BC7E1-7938-4699-BF3A-73CF5E0A5CFE}" type="slidenum">
              <a:rPr lang="en-US" smtClean="0"/>
              <a:t>22</a:t>
            </a:fld>
            <a:endParaRPr lang="en-US"/>
          </a:p>
        </p:txBody>
      </p:sp>
    </p:spTree>
    <p:extLst>
      <p:ext uri="{BB962C8B-B14F-4D97-AF65-F5344CB8AC3E}">
        <p14:creationId xmlns:p14="http://schemas.microsoft.com/office/powerpoint/2010/main" val="32621611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41600" lvl="1" indent="-174982" fontAlgn="base">
              <a:buFontTx/>
              <a:buChar char="-"/>
            </a:pPr>
            <a:r>
              <a:rPr lang="en-US" kern="1200" dirty="0">
                <a:solidFill>
                  <a:schemeClr val="tx1"/>
                </a:solidFill>
                <a:effectLst/>
                <a:latin typeface="+mn-lt"/>
                <a:cs typeface="Calibri"/>
              </a:rPr>
              <a:t>AJ</a:t>
            </a:r>
          </a:p>
          <a:p>
            <a:pPr marL="641350" lvl="1" indent="-174625">
              <a:buFont typeface="Arial"/>
              <a:buChar char="•"/>
            </a:pPr>
            <a:r>
              <a:rPr lang="en-US" sz="1400" dirty="0">
                <a:ea typeface="Calibri"/>
                <a:cs typeface="Calibri"/>
              </a:rPr>
              <a:t>Watch the video on engage for more details</a:t>
            </a:r>
          </a:p>
          <a:p>
            <a:pPr marL="641350" lvl="1" indent="-174625">
              <a:buFont typeface="Arial"/>
              <a:buChar char="•"/>
            </a:pPr>
            <a:endParaRPr lang="en-US" sz="1400" dirty="0">
              <a:ea typeface="Calibri"/>
              <a:cs typeface="Calibri"/>
            </a:endParaRPr>
          </a:p>
          <a:p>
            <a:pPr marL="641350" lvl="1" indent="-174625">
              <a:buFont typeface="Arial"/>
              <a:buChar char="•"/>
            </a:pPr>
            <a:endParaRPr lang="en-US" sz="1400" dirty="0">
              <a:ea typeface="Calibri"/>
              <a:cs typeface="Calibri"/>
            </a:endParaRPr>
          </a:p>
        </p:txBody>
      </p:sp>
      <p:sp>
        <p:nvSpPr>
          <p:cNvPr id="4" name="Slide Number Placeholder 3"/>
          <p:cNvSpPr>
            <a:spLocks noGrp="1"/>
          </p:cNvSpPr>
          <p:nvPr>
            <p:ph type="sldNum" sz="quarter" idx="10"/>
          </p:nvPr>
        </p:nvSpPr>
        <p:spPr/>
        <p:txBody>
          <a:bodyPr/>
          <a:lstStyle/>
          <a:p>
            <a:fld id="{089BC7E1-7938-4699-BF3A-73CF5E0A5CFE}" type="slidenum">
              <a:rPr lang="en-US" smtClean="0"/>
              <a:t>23</a:t>
            </a:fld>
            <a:endParaRPr lang="en-US"/>
          </a:p>
        </p:txBody>
      </p:sp>
    </p:spTree>
    <p:extLst>
      <p:ext uri="{BB962C8B-B14F-4D97-AF65-F5344CB8AC3E}">
        <p14:creationId xmlns:p14="http://schemas.microsoft.com/office/powerpoint/2010/main" val="25192463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41600" lvl="1" indent="-174982" fontAlgn="base">
              <a:buFontTx/>
              <a:buChar char="-"/>
            </a:pPr>
            <a:r>
              <a:rPr lang="en-US" kern="1200" dirty="0">
                <a:solidFill>
                  <a:schemeClr val="tx1"/>
                </a:solidFill>
                <a:effectLst/>
                <a:latin typeface="+mn-lt"/>
                <a:cs typeface="Calibri"/>
              </a:rPr>
              <a:t>AJ</a:t>
            </a:r>
          </a:p>
          <a:p>
            <a:pPr marL="641350" lvl="1" indent="-174625">
              <a:buFontTx/>
              <a:buChar char="-"/>
            </a:pPr>
            <a:r>
              <a:rPr lang="en-US" sz="1400" dirty="0">
                <a:cs typeface="Calibri"/>
              </a:rPr>
              <a:t>You can save your application and return to it at a later time, but you will not be able to edit it after submission.</a:t>
            </a:r>
            <a:endParaRPr lang="en-US" dirty="0"/>
          </a:p>
        </p:txBody>
      </p:sp>
      <p:sp>
        <p:nvSpPr>
          <p:cNvPr id="4" name="Slide Number Placeholder 3"/>
          <p:cNvSpPr>
            <a:spLocks noGrp="1"/>
          </p:cNvSpPr>
          <p:nvPr>
            <p:ph type="sldNum" sz="quarter" idx="10"/>
          </p:nvPr>
        </p:nvSpPr>
        <p:spPr/>
        <p:txBody>
          <a:bodyPr/>
          <a:lstStyle/>
          <a:p>
            <a:fld id="{089BC7E1-7938-4699-BF3A-73CF5E0A5CFE}" type="slidenum">
              <a:rPr lang="en-US" smtClean="0"/>
              <a:t>24</a:t>
            </a:fld>
            <a:endParaRPr lang="en-US"/>
          </a:p>
        </p:txBody>
      </p:sp>
    </p:spTree>
    <p:extLst>
      <p:ext uri="{BB962C8B-B14F-4D97-AF65-F5344CB8AC3E}">
        <p14:creationId xmlns:p14="http://schemas.microsoft.com/office/powerpoint/2010/main" val="15815707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41600" lvl="1" indent="-174982" fontAlgn="base">
              <a:buFontTx/>
              <a:buChar char="-"/>
            </a:pPr>
            <a:endParaRPr lang="en-US" kern="1200" dirty="0">
              <a:solidFill>
                <a:schemeClr val="tx1"/>
              </a:solidFill>
              <a:effectLst/>
              <a:latin typeface="+mn-lt"/>
              <a:cs typeface="Calibri"/>
            </a:endParaRPr>
          </a:p>
          <a:p>
            <a:pPr marL="641350" lvl="1" indent="-174625">
              <a:buFontTx/>
              <a:buChar char="-"/>
            </a:pPr>
            <a:r>
              <a:rPr lang="en-US" sz="1400" dirty="0">
                <a:cs typeface="Calibri"/>
              </a:rPr>
              <a:t>AJ</a:t>
            </a:r>
          </a:p>
        </p:txBody>
      </p:sp>
      <p:sp>
        <p:nvSpPr>
          <p:cNvPr id="4" name="Slide Number Placeholder 3"/>
          <p:cNvSpPr>
            <a:spLocks noGrp="1"/>
          </p:cNvSpPr>
          <p:nvPr>
            <p:ph type="sldNum" sz="quarter" idx="10"/>
          </p:nvPr>
        </p:nvSpPr>
        <p:spPr/>
        <p:txBody>
          <a:bodyPr/>
          <a:lstStyle/>
          <a:p>
            <a:fld id="{089BC7E1-7938-4699-BF3A-73CF5E0A5CFE}" type="slidenum">
              <a:rPr lang="en-US" smtClean="0"/>
              <a:t>25</a:t>
            </a:fld>
            <a:endParaRPr lang="en-US"/>
          </a:p>
        </p:txBody>
      </p:sp>
    </p:spTree>
    <p:extLst>
      <p:ext uri="{BB962C8B-B14F-4D97-AF65-F5344CB8AC3E}">
        <p14:creationId xmlns:p14="http://schemas.microsoft.com/office/powerpoint/2010/main" val="23349648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AJ</a:t>
            </a:r>
          </a:p>
          <a:p>
            <a:r>
              <a:rPr lang="en-US" dirty="0">
                <a:cs typeface="Calibri"/>
              </a:rPr>
              <a:t>If you have any follow up question, email our office or check the application website</a:t>
            </a:r>
          </a:p>
        </p:txBody>
      </p:sp>
      <p:sp>
        <p:nvSpPr>
          <p:cNvPr id="4" name="Slide Number Placeholder 3"/>
          <p:cNvSpPr>
            <a:spLocks noGrp="1"/>
          </p:cNvSpPr>
          <p:nvPr>
            <p:ph type="sldNum" sz="quarter" idx="5"/>
          </p:nvPr>
        </p:nvSpPr>
        <p:spPr/>
        <p:txBody>
          <a:bodyPr/>
          <a:lstStyle/>
          <a:p>
            <a:fld id="{089BC7E1-7938-4699-BF3A-73CF5E0A5CFE}" type="slidenum">
              <a:rPr lang="en-US"/>
              <a:t>26</a:t>
            </a:fld>
            <a:endParaRPr lang="en-US"/>
          </a:p>
        </p:txBody>
      </p:sp>
    </p:spTree>
    <p:extLst>
      <p:ext uri="{BB962C8B-B14F-4D97-AF65-F5344CB8AC3E}">
        <p14:creationId xmlns:p14="http://schemas.microsoft.com/office/powerpoint/2010/main" val="41184795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Kelly</a:t>
            </a:r>
          </a:p>
        </p:txBody>
      </p:sp>
      <p:sp>
        <p:nvSpPr>
          <p:cNvPr id="4" name="Slide Number Placeholder 3"/>
          <p:cNvSpPr>
            <a:spLocks noGrp="1"/>
          </p:cNvSpPr>
          <p:nvPr>
            <p:ph type="sldNum" sz="quarter" idx="5"/>
          </p:nvPr>
        </p:nvSpPr>
        <p:spPr/>
        <p:txBody>
          <a:bodyPr/>
          <a:lstStyle/>
          <a:p>
            <a:fld id="{089BC7E1-7938-4699-BF3A-73CF5E0A5CFE}" type="slidenum">
              <a:rPr lang="en-US"/>
              <a:t>27</a:t>
            </a:fld>
            <a:endParaRPr lang="en-US"/>
          </a:p>
        </p:txBody>
      </p:sp>
    </p:spTree>
    <p:extLst>
      <p:ext uri="{BB962C8B-B14F-4D97-AF65-F5344CB8AC3E}">
        <p14:creationId xmlns:p14="http://schemas.microsoft.com/office/powerpoint/2010/main" val="13479531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Kelly</a:t>
            </a:r>
          </a:p>
          <a:p>
            <a:r>
              <a:rPr lang="en-US" dirty="0">
                <a:cs typeface="Calibri"/>
              </a:rPr>
              <a:t>Thank you for listening to the end of this presentation and a sincere thank you for good work in our communities.</a:t>
            </a:r>
          </a:p>
        </p:txBody>
      </p:sp>
      <p:sp>
        <p:nvSpPr>
          <p:cNvPr id="4" name="Slide Number Placeholder 3"/>
          <p:cNvSpPr>
            <a:spLocks noGrp="1"/>
          </p:cNvSpPr>
          <p:nvPr>
            <p:ph type="sldNum" sz="quarter" idx="5"/>
          </p:nvPr>
        </p:nvSpPr>
        <p:spPr/>
        <p:txBody>
          <a:bodyPr/>
          <a:lstStyle/>
          <a:p>
            <a:fld id="{089BC7E1-7938-4699-BF3A-73CF5E0A5CFE}" type="slidenum">
              <a:rPr lang="en-US"/>
              <a:t>28</a:t>
            </a:fld>
            <a:endParaRPr lang="en-US"/>
          </a:p>
        </p:txBody>
      </p:sp>
    </p:spTree>
    <p:extLst>
      <p:ext uri="{BB962C8B-B14F-4D97-AF65-F5344CB8AC3E}">
        <p14:creationId xmlns:p14="http://schemas.microsoft.com/office/powerpoint/2010/main" val="3615146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96142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0696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844201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3/17/2026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55191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3/17/2026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394571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3/17/2026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411158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3/17/2026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108955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68920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541097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348533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89099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4"/>
        <p:cNvGrpSpPr/>
        <p:nvPr/>
      </p:nvGrpSpPr>
      <p:grpSpPr>
        <a:xfrm>
          <a:off x="0" y="0"/>
          <a:ext cx="0" cy="0"/>
          <a:chOff x="0" y="0"/>
          <a:chExt cx="0" cy="0"/>
        </a:xfrm>
      </p:grpSpPr>
      <p:sp>
        <p:nvSpPr>
          <p:cNvPr id="17" name="Shape 17"/>
          <p:cNvSpPr txBox="1">
            <a:spLocks noGrp="1"/>
          </p:cNvSpPr>
          <p:nvPr>
            <p:ph type="title"/>
          </p:nvPr>
        </p:nvSpPr>
        <p:spPr>
          <a:xfrm>
            <a:off x="609600" y="274637"/>
            <a:ext cx="10972800" cy="11432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 name="Shape 18"/>
          <p:cNvSpPr txBox="1">
            <a:spLocks noGrp="1"/>
          </p:cNvSpPr>
          <p:nvPr>
            <p:ph type="body" idx="1"/>
          </p:nvPr>
        </p:nvSpPr>
        <p:spPr>
          <a:xfrm>
            <a:off x="609600" y="1600201"/>
            <a:ext cx="10972800" cy="49675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9" name="Shape 19"/>
          <p:cNvSpPr txBox="1">
            <a:spLocks noGrp="1"/>
          </p:cNvSpPr>
          <p:nvPr>
            <p:ph type="sldNum" idx="12"/>
          </p:nvPr>
        </p:nvSpPr>
        <p:spPr>
          <a:xfrm>
            <a:off x="11409055" y="6333133"/>
            <a:ext cx="731599" cy="524800"/>
          </a:xfrm>
          <a:prstGeom prst="rect">
            <a:avLst/>
          </a:prstGeom>
        </p:spPr>
        <p:txBody>
          <a:bodyPr lIns="91425" tIns="91425" rIns="91425" bIns="91425" anchor="ctr" anchorCtr="0">
            <a:noAutofit/>
          </a:bodyPr>
          <a:lstStyle>
            <a:lvl1pPr>
              <a:spcBef>
                <a:spcPts val="0"/>
              </a:spcBef>
              <a:buNone/>
              <a:defRPr/>
            </a:lvl1pPr>
          </a:lstStyle>
          <a:p>
            <a:fld id="{00000000-1234-1234-1234-123412341234}" type="slidenum">
              <a:rPr lang="en" smtClean="0"/>
              <a:pPr/>
              <a:t>‹#›</a:t>
            </a:fld>
            <a:endParaRPr lang="en"/>
          </a:p>
        </p:txBody>
      </p:sp>
    </p:spTree>
    <p:extLst>
      <p:ext uri="{BB962C8B-B14F-4D97-AF65-F5344CB8AC3E}">
        <p14:creationId xmlns:p14="http://schemas.microsoft.com/office/powerpoint/2010/main" val="3522147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3/17/2026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878431161"/>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pittsburghpa.gov/omb/resources-for-subrecipients" TargetMode="External"/><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www.hud.gov/sites/dfiles/CPD/documents/CDBG-Memorandum-Developmentally-Disabled-Meet-Census-Definition.pdf" TargetMode="External"/><Relationship Id="rId4" Type="http://schemas.openxmlformats.org/officeDocument/2006/relationships/image" Target="../media/image2.sv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sv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2.sv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2.sv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18.xml.rels><?xml version="1.0" encoding="UTF-8" standalone="yes"?>
<Relationships xmlns="http://schemas.openxmlformats.org/package/2006/relationships"><Relationship Id="rId3" Type="http://schemas.openxmlformats.org/officeDocument/2006/relationships/hyperlink" Target="https://omb-projects.pittsburghpa.gov/"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sv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20.xml.rels><?xml version="1.0" encoding="UTF-8" standalone="yes"?>
<Relationships xmlns="http://schemas.openxmlformats.org/package/2006/relationships"><Relationship Id="rId3" Type="http://schemas.openxmlformats.org/officeDocument/2006/relationships/hyperlink" Target="https://omb-projects.pittsburghpa.gov/"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sv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sv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sv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engage.pittsburghpa.gov/public-service-grants" TargetMode="External"/><Relationship Id="rId5" Type="http://schemas.openxmlformats.org/officeDocument/2006/relationships/hyperlink" Target="mailto:community.development@pittsburghpa.gov" TargetMode="External"/><Relationship Id="rId4" Type="http://schemas.openxmlformats.org/officeDocument/2006/relationships/image" Target="../media/image2.sv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Right Triangle 42">
            <a:extLst>
              <a:ext uri="{FF2B5EF4-FFF2-40B4-BE49-F238E27FC236}">
                <a16:creationId xmlns:a16="http://schemas.microsoft.com/office/drawing/2014/main" id="{796980CB-0883-4188-BAEF-6657010F7703}"/>
              </a:ext>
            </a:extLst>
          </p:cNvPr>
          <p:cNvSpPr/>
          <p:nvPr/>
        </p:nvSpPr>
        <p:spPr>
          <a:xfrm>
            <a:off x="-5318" y="-5317"/>
            <a:ext cx="6857998" cy="6866858"/>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ight Triangle 41">
            <a:extLst>
              <a:ext uri="{FF2B5EF4-FFF2-40B4-BE49-F238E27FC236}">
                <a16:creationId xmlns:a16="http://schemas.microsoft.com/office/drawing/2014/main" id="{22F6B821-CB33-4D26-945F-6FA6B48BFC45}"/>
              </a:ext>
            </a:extLst>
          </p:cNvPr>
          <p:cNvSpPr/>
          <p:nvPr/>
        </p:nvSpPr>
        <p:spPr>
          <a:xfrm>
            <a:off x="-5317" y="561752"/>
            <a:ext cx="6308650" cy="6299789"/>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ight Triangle 43">
            <a:extLst>
              <a:ext uri="{FF2B5EF4-FFF2-40B4-BE49-F238E27FC236}">
                <a16:creationId xmlns:a16="http://schemas.microsoft.com/office/drawing/2014/main" id="{16558E29-2F06-4725-977A-1170A393595E}"/>
              </a:ext>
            </a:extLst>
          </p:cNvPr>
          <p:cNvSpPr/>
          <p:nvPr/>
        </p:nvSpPr>
        <p:spPr>
          <a:xfrm>
            <a:off x="-5317" y="1244007"/>
            <a:ext cx="5626394" cy="5617533"/>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697217" y="2926816"/>
            <a:ext cx="6955808" cy="59570"/>
          </a:xfrm>
        </p:spPr>
        <p:txBody>
          <a:bodyPr vert="horz" lIns="91440" tIns="45720" rIns="91440" bIns="45720" rtlCol="0" anchor="t">
            <a:noAutofit/>
          </a:bodyPr>
          <a:lstStyle/>
          <a:p>
            <a:endParaRPr lang="en-US" sz="2800" b="1" dirty="0">
              <a:solidFill>
                <a:schemeClr val="accent1">
                  <a:lumMod val="75000"/>
                </a:schemeClr>
              </a:solidFill>
              <a:latin typeface="Segoe UI"/>
              <a:cs typeface="Segoe UI"/>
            </a:endParaRPr>
          </a:p>
          <a:p>
            <a:r>
              <a:rPr lang="en-US" sz="3600" b="1" dirty="0">
                <a:solidFill>
                  <a:schemeClr val="accent1">
                    <a:lumMod val="75000"/>
                  </a:schemeClr>
                </a:solidFill>
                <a:latin typeface="Segoe UI"/>
                <a:cs typeface="Segoe UI"/>
              </a:rPr>
              <a:t>2026 Public Service (PSG)</a:t>
            </a:r>
          </a:p>
          <a:p>
            <a:r>
              <a:rPr lang="en-US" sz="3600" b="1" dirty="0">
                <a:solidFill>
                  <a:schemeClr val="accent1">
                    <a:lumMod val="75000"/>
                  </a:schemeClr>
                </a:solidFill>
                <a:latin typeface="Segoe UI"/>
                <a:cs typeface="Segoe UI"/>
              </a:rPr>
              <a:t>Application Information </a:t>
            </a:r>
          </a:p>
          <a:p>
            <a:r>
              <a:rPr lang="en-US" sz="3600" b="1" dirty="0">
                <a:solidFill>
                  <a:schemeClr val="accent1">
                    <a:lumMod val="75000"/>
                  </a:schemeClr>
                </a:solidFill>
                <a:latin typeface="Segoe UI"/>
                <a:cs typeface="Segoe UI"/>
              </a:rPr>
              <a:t>Session</a:t>
            </a:r>
          </a:p>
          <a:p>
            <a:r>
              <a:rPr lang="en-US" sz="3600" b="1" dirty="0">
                <a:solidFill>
                  <a:schemeClr val="accent1">
                    <a:lumMod val="75000"/>
                  </a:schemeClr>
                </a:solidFill>
                <a:latin typeface="Segoe UI"/>
                <a:cs typeface="Segoe UI"/>
              </a:rPr>
              <a:t>March 18, 2026</a:t>
            </a:r>
          </a:p>
          <a:p>
            <a:endParaRPr lang="en-US" sz="3600" b="1" dirty="0">
              <a:solidFill>
                <a:schemeClr val="accent1">
                  <a:lumMod val="75000"/>
                </a:schemeClr>
              </a:solidFill>
              <a:latin typeface="Segoe UI"/>
              <a:cs typeface="Segoe UI"/>
            </a:endParaRPr>
          </a:p>
        </p:txBody>
      </p:sp>
      <p:pic>
        <p:nvPicPr>
          <p:cNvPr id="4" name="Graphic 4" descr="City Crest Medium Color Vector.svg">
            <a:extLst>
              <a:ext uri="{FF2B5EF4-FFF2-40B4-BE49-F238E27FC236}">
                <a16:creationId xmlns:a16="http://schemas.microsoft.com/office/drawing/2014/main" id="{686CB42F-D5CF-4E19-94E7-930D4892DB5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5387" y="751165"/>
            <a:ext cx="3503577" cy="4970132"/>
          </a:xfrm>
          <a:prstGeom prst="rect">
            <a:avLst/>
          </a:prstGeom>
        </p:spPr>
      </p:pic>
      <p:sp>
        <p:nvSpPr>
          <p:cNvPr id="2" name="Title 1"/>
          <p:cNvSpPr>
            <a:spLocks noGrp="1"/>
          </p:cNvSpPr>
          <p:nvPr>
            <p:ph type="ctrTitle"/>
          </p:nvPr>
        </p:nvSpPr>
        <p:spPr>
          <a:xfrm>
            <a:off x="4696181" y="1903445"/>
            <a:ext cx="6921941" cy="846830"/>
          </a:xfrm>
        </p:spPr>
        <p:txBody>
          <a:bodyPr>
            <a:noAutofit/>
          </a:bodyPr>
          <a:lstStyle/>
          <a:p>
            <a:r>
              <a:rPr lang="en-US" sz="4800" b="1">
                <a:latin typeface="Segoe UI" panose="020B0502040204020203" pitchFamily="34" charset="0"/>
                <a:cs typeface="Segoe UI" panose="020B0502040204020203" pitchFamily="34" charset="0"/>
              </a:rPr>
              <a:t>CITY OF PITTSBURGH</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1504A7F-B85F-4941-BFE4-DD71813B33EA}"/>
              </a:ext>
            </a:extLst>
          </p:cNvPr>
          <p:cNvSpPr/>
          <p:nvPr/>
        </p:nvSpPr>
        <p:spPr>
          <a:xfrm>
            <a:off x="174804" y="-10629"/>
            <a:ext cx="243384" cy="68686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FA6440-C0A3-4972-8FD7-733294BBCB0C}"/>
              </a:ext>
            </a:extLst>
          </p:cNvPr>
          <p:cNvSpPr/>
          <p:nvPr/>
        </p:nvSpPr>
        <p:spPr>
          <a:xfrm>
            <a:off x="553773" y="1"/>
            <a:ext cx="29884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5B84D1-CB47-4D74-B63F-FB83538B596A}"/>
              </a:ext>
            </a:extLst>
          </p:cNvPr>
          <p:cNvSpPr/>
          <p:nvPr/>
        </p:nvSpPr>
        <p:spPr>
          <a:xfrm>
            <a:off x="947308" y="-22985"/>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509749" y="643208"/>
            <a:ext cx="9385713" cy="1354499"/>
          </a:xfrm>
        </p:spPr>
        <p:txBody>
          <a:bodyPr>
            <a:normAutofit/>
          </a:bodyPr>
          <a:lstStyle/>
          <a:p>
            <a:r>
              <a:rPr lang="en-US" sz="3600" b="1">
                <a:solidFill>
                  <a:schemeClr val="accent1">
                    <a:lumMod val="75000"/>
                  </a:schemeClr>
                </a:solidFill>
                <a:latin typeface="Segoe UI"/>
                <a:cs typeface="Segoe UI"/>
              </a:rPr>
              <a:t>Presenters</a:t>
            </a:r>
            <a:endParaRPr lang="en-US" sz="3600">
              <a:solidFill>
                <a:schemeClr val="accent1">
                  <a:lumMod val="75000"/>
                </a:schemeClr>
              </a:solidFill>
              <a:ea typeface="+mj-lt"/>
              <a:cs typeface="+mj-lt"/>
            </a:endParaRPr>
          </a:p>
        </p:txBody>
      </p:sp>
      <p:sp>
        <p:nvSpPr>
          <p:cNvPr id="3" name="Content Placeholder 2">
            <a:extLst>
              <a:ext uri="{FF2B5EF4-FFF2-40B4-BE49-F238E27FC236}">
                <a16:creationId xmlns:a16="http://schemas.microsoft.com/office/drawing/2014/main" id="{496925D3-B7B9-4AEF-9647-66B9BA88ACCC}"/>
              </a:ext>
            </a:extLst>
          </p:cNvPr>
          <p:cNvSpPr>
            <a:spLocks noGrp="1"/>
          </p:cNvSpPr>
          <p:nvPr>
            <p:ph idx="1"/>
          </p:nvPr>
        </p:nvSpPr>
        <p:spPr>
          <a:xfrm>
            <a:off x="1598958" y="2476558"/>
            <a:ext cx="9384261" cy="4187362"/>
          </a:xfrm>
        </p:spPr>
        <p:txBody>
          <a:bodyPr vert="horz" lIns="91440" tIns="45720" rIns="91440" bIns="45720" rtlCol="0" anchor="t">
            <a:normAutofit/>
          </a:bodyPr>
          <a:lstStyle/>
          <a:p>
            <a:pPr marL="0" indent="0">
              <a:buNone/>
            </a:pPr>
            <a:r>
              <a:rPr lang="en-US" dirty="0"/>
              <a:t>	</a:t>
            </a:r>
            <a:endParaRPr lang="en-US" dirty="0">
              <a:latin typeface="Segoe UI" panose="020B0502040204020203" pitchFamily="34" charset="0"/>
              <a:cs typeface="Segoe UI" panose="020B0502040204020203" pitchFamily="34" charset="0"/>
            </a:endParaRPr>
          </a:p>
          <a:p>
            <a:endParaRPr lang="en-US" dirty="0">
              <a:latin typeface="Segoe UI" panose="020B0502040204020203" pitchFamily="34" charset="0"/>
              <a:cs typeface="Segoe UI" panose="020B0502040204020203" pitchFamily="34" charset="0"/>
            </a:endParaRPr>
          </a:p>
          <a:p>
            <a:r>
              <a:rPr lang="en-US" dirty="0">
                <a:latin typeface="Segoe UI"/>
                <a:cs typeface="Segoe UI"/>
              </a:rPr>
              <a:t>AJ Miller, Program Supervisor</a:t>
            </a:r>
          </a:p>
          <a:p>
            <a:endParaRPr lang="en-US" dirty="0">
              <a:latin typeface="Segoe UI"/>
              <a:cs typeface="Segoe UI"/>
            </a:endParaRPr>
          </a:p>
          <a:p>
            <a:r>
              <a:rPr lang="en-US" dirty="0">
                <a:latin typeface="Segoe UI"/>
                <a:cs typeface="Segoe UI"/>
              </a:rPr>
              <a:t>Michael Knight, Fiscal and Contracting Supervisor</a:t>
            </a:r>
          </a:p>
          <a:p>
            <a:pPr marL="457200" lvl="1" indent="0">
              <a:buNone/>
            </a:pPr>
            <a:endParaRPr lang="en-US" dirty="0">
              <a:latin typeface="Calibri" panose="020F0502020204030204"/>
              <a:cs typeface="Calibri" panose="020F0502020204030204"/>
            </a:endParaRPr>
          </a:p>
          <a:p>
            <a:pPr marL="0" indent="0">
              <a:buNone/>
            </a:pPr>
            <a:endParaRPr lang="en-US" dirty="0">
              <a:latin typeface="segoe ui"/>
              <a:cs typeface="Calibri" panose="020F0502020204030204"/>
            </a:endParaRPr>
          </a:p>
        </p:txBody>
      </p:sp>
      <p:pic>
        <p:nvPicPr>
          <p:cNvPr id="6"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1190" y="279401"/>
            <a:ext cx="4211238" cy="2833058"/>
          </a:xfrm>
          <a:prstGeom prst="rect">
            <a:avLst/>
          </a:prstGeom>
        </p:spPr>
      </p:pic>
    </p:spTree>
    <p:extLst>
      <p:ext uri="{BB962C8B-B14F-4D97-AF65-F5344CB8AC3E}">
        <p14:creationId xmlns:p14="http://schemas.microsoft.com/office/powerpoint/2010/main" val="678861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1504A7F-B85F-4941-BFE4-DD71813B33EA}"/>
              </a:ext>
            </a:extLst>
          </p:cNvPr>
          <p:cNvSpPr/>
          <p:nvPr/>
        </p:nvSpPr>
        <p:spPr>
          <a:xfrm>
            <a:off x="174803" y="-60057"/>
            <a:ext cx="295916" cy="691805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FA6440-C0A3-4972-8FD7-733294BBCB0C}"/>
              </a:ext>
            </a:extLst>
          </p:cNvPr>
          <p:cNvSpPr/>
          <p:nvPr/>
        </p:nvSpPr>
        <p:spPr>
          <a:xfrm>
            <a:off x="553773" y="-49427"/>
            <a:ext cx="310482" cy="690742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5B84D1-CB47-4D74-B63F-FB83538B596A}"/>
              </a:ext>
            </a:extLst>
          </p:cNvPr>
          <p:cNvSpPr/>
          <p:nvPr/>
        </p:nvSpPr>
        <p:spPr>
          <a:xfrm>
            <a:off x="947309" y="-60056"/>
            <a:ext cx="257948" cy="691805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509749" y="551768"/>
            <a:ext cx="9385713" cy="1011063"/>
          </a:xfrm>
        </p:spPr>
        <p:txBody>
          <a:bodyPr>
            <a:normAutofit/>
          </a:bodyPr>
          <a:lstStyle/>
          <a:p>
            <a:r>
              <a:rPr lang="en-US" sz="3600" b="1">
                <a:solidFill>
                  <a:schemeClr val="accent1">
                    <a:lumMod val="75000"/>
                  </a:schemeClr>
                </a:solidFill>
                <a:latin typeface="Segoe UI"/>
                <a:cs typeface="Segoe UI"/>
              </a:rPr>
              <a:t>Agenda</a:t>
            </a:r>
          </a:p>
        </p:txBody>
      </p:sp>
      <p:pic>
        <p:nvPicPr>
          <p:cNvPr id="6"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sp>
        <p:nvSpPr>
          <p:cNvPr id="8" name="Content Placeholder 7"/>
          <p:cNvSpPr txBox="1">
            <a:spLocks noGrp="1"/>
          </p:cNvSpPr>
          <p:nvPr>
            <p:ph idx="1"/>
          </p:nvPr>
        </p:nvSpPr>
        <p:spPr>
          <a:xfrm>
            <a:off x="1511750" y="1727138"/>
            <a:ext cx="9383712" cy="5689250"/>
          </a:xfrm>
          <a:prstGeom prst="rect">
            <a:avLst/>
          </a:prstGeom>
          <a:noFill/>
        </p:spPr>
        <p:txBody>
          <a:bodyPr vert="horz" wrap="square" lIns="91440" tIns="45720" rIns="91440" bIns="45720" rtlCol="0" anchor="t">
            <a:spAutoFit/>
          </a:bodyPr>
          <a:lstStyle/>
          <a:p>
            <a:pPr marL="285750" indent="-285750">
              <a:lnSpc>
                <a:spcPct val="150000"/>
              </a:lnSpc>
            </a:pPr>
            <a:r>
              <a:rPr lang="en-US">
                <a:latin typeface="Segoe UI"/>
                <a:cs typeface="Segoe UI"/>
              </a:rPr>
              <a:t>Source of Public Service Grant</a:t>
            </a:r>
            <a:endParaRPr lang="en-US"/>
          </a:p>
          <a:p>
            <a:pPr marL="285750" indent="-285750">
              <a:lnSpc>
                <a:spcPct val="150000"/>
              </a:lnSpc>
            </a:pPr>
            <a:r>
              <a:rPr lang="en-US">
                <a:latin typeface="Segoe UI"/>
                <a:cs typeface="Segoe UI"/>
              </a:rPr>
              <a:t>Program Overview and Updates</a:t>
            </a:r>
            <a:endParaRPr lang="en-US">
              <a:latin typeface="Segoe UI" panose="020B0502040204020203" pitchFamily="34" charset="0"/>
              <a:cs typeface="Segoe UI" panose="020B0502040204020203" pitchFamily="34" charset="0"/>
            </a:endParaRPr>
          </a:p>
          <a:p>
            <a:pPr marL="285750" indent="-285750">
              <a:lnSpc>
                <a:spcPct val="150000"/>
              </a:lnSpc>
            </a:pPr>
            <a:r>
              <a:rPr lang="en-US">
                <a:latin typeface="Segoe UI"/>
                <a:cs typeface="Segoe UI"/>
              </a:rPr>
              <a:t>Eligible Organizations and Activities </a:t>
            </a:r>
            <a:endParaRPr lang="en-US">
              <a:solidFill>
                <a:srgbClr val="FF0000"/>
              </a:solidFill>
              <a:latin typeface="Segoe UI"/>
              <a:cs typeface="Segoe UI"/>
            </a:endParaRPr>
          </a:p>
          <a:p>
            <a:pPr marL="285750" indent="-285750">
              <a:lnSpc>
                <a:spcPct val="150000"/>
              </a:lnSpc>
            </a:pPr>
            <a:r>
              <a:rPr lang="en-US">
                <a:latin typeface="Segoe UI"/>
                <a:cs typeface="Segoe UI"/>
              </a:rPr>
              <a:t>Public Service Grant Application</a:t>
            </a:r>
          </a:p>
          <a:p>
            <a:endParaRPr lang="en-US">
              <a:latin typeface="Segoe UI" panose="020B0502040204020203" pitchFamily="34" charset="0"/>
              <a:cs typeface="Segoe UI" panose="020B0502040204020203" pitchFamily="34" charset="0"/>
            </a:endParaRPr>
          </a:p>
          <a:p>
            <a:pPr lvl="2"/>
            <a:endParaRPr lang="en-US">
              <a:latin typeface="Segoe UI" panose="020B0502040204020203" pitchFamily="34" charset="0"/>
              <a:cs typeface="Segoe UI" panose="020B0502040204020203" pitchFamily="34" charset="0"/>
            </a:endParaRPr>
          </a:p>
          <a:p>
            <a:pPr marL="0" indent="0">
              <a:buNone/>
            </a:pPr>
            <a:endParaRPr lang="en-US">
              <a:latin typeface="Segoe UI" panose="020B0502040204020203" pitchFamily="34" charset="0"/>
              <a:cs typeface="Segoe UI" panose="020B0502040204020203" pitchFamily="34" charset="0"/>
            </a:endParaRPr>
          </a:p>
          <a:p>
            <a:pPr marL="0" indent="0">
              <a:buNone/>
            </a:pPr>
            <a:endParaRPr lang="en-US" sz="2400">
              <a:latin typeface="Segoe UI" panose="020B0502040204020203" pitchFamily="34" charset="0"/>
              <a:cs typeface="Segoe UI" panose="020B0502040204020203" pitchFamily="34" charset="0"/>
            </a:endParaRPr>
          </a:p>
          <a:p>
            <a:pPr marL="0" indent="0">
              <a:buNone/>
            </a:pPr>
            <a:br>
              <a:rPr lang="en-US" sz="2400">
                <a:latin typeface="Segoe UI" panose="020B0502040204020203" pitchFamily="34" charset="0"/>
                <a:cs typeface="Segoe UI" panose="020B0502040204020203" pitchFamily="34" charset="0"/>
              </a:rPr>
            </a:br>
            <a:endParaRPr lang="en-US" sz="24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349806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1504A7F-B85F-4941-BFE4-DD71813B33EA}"/>
              </a:ext>
            </a:extLst>
          </p:cNvPr>
          <p:cNvSpPr/>
          <p:nvPr/>
        </p:nvSpPr>
        <p:spPr>
          <a:xfrm>
            <a:off x="174803" y="-10630"/>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FA6440-C0A3-4972-8FD7-733294BBCB0C}"/>
              </a:ext>
            </a:extLst>
          </p:cNvPr>
          <p:cNvSpPr/>
          <p:nvPr/>
        </p:nvSpPr>
        <p:spPr>
          <a:xfrm>
            <a:off x="553773" y="-1"/>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340843" y="48458"/>
            <a:ext cx="9385713" cy="1354499"/>
          </a:xfrm>
        </p:spPr>
        <p:txBody>
          <a:bodyPr>
            <a:normAutofit/>
          </a:bodyPr>
          <a:lstStyle/>
          <a:p>
            <a:r>
              <a:rPr lang="en" sz="4800" b="1">
                <a:solidFill>
                  <a:schemeClr val="accent1">
                    <a:lumMod val="75000"/>
                  </a:schemeClr>
                </a:solidFill>
                <a:latin typeface="Segoe UI"/>
                <a:cs typeface="Segoe UI"/>
              </a:rPr>
              <a:t>Source of </a:t>
            </a:r>
            <a:r>
              <a:rPr lang="en-US" sz="4800" b="1">
                <a:solidFill>
                  <a:schemeClr val="accent1">
                    <a:lumMod val="75000"/>
                  </a:schemeClr>
                </a:solidFill>
                <a:latin typeface="Segoe UI"/>
                <a:cs typeface="Segoe UI"/>
              </a:rPr>
              <a:t>Public Service </a:t>
            </a:r>
            <a:r>
              <a:rPr lang="en" sz="4800" b="1">
                <a:solidFill>
                  <a:schemeClr val="accent1">
                    <a:lumMod val="75000"/>
                  </a:schemeClr>
                </a:solidFill>
                <a:latin typeface="Segoe UI"/>
                <a:cs typeface="Segoe UI"/>
              </a:rPr>
              <a:t>Grant</a:t>
            </a:r>
            <a:endParaRPr lang="en-US" sz="4800" b="1">
              <a:solidFill>
                <a:schemeClr val="accent1">
                  <a:lumMod val="75000"/>
                </a:schemeClr>
              </a:solidFill>
              <a:latin typeface="Segoe UI"/>
              <a:cs typeface="Segoe UI"/>
            </a:endParaRPr>
          </a:p>
        </p:txBody>
      </p:sp>
      <p:sp>
        <p:nvSpPr>
          <p:cNvPr id="3" name="Content Placeholder 2">
            <a:extLst>
              <a:ext uri="{FF2B5EF4-FFF2-40B4-BE49-F238E27FC236}">
                <a16:creationId xmlns:a16="http://schemas.microsoft.com/office/drawing/2014/main" id="{496925D3-B7B9-4AEF-9647-66B9BA88ACCC}"/>
              </a:ext>
            </a:extLst>
          </p:cNvPr>
          <p:cNvSpPr>
            <a:spLocks noGrp="1"/>
          </p:cNvSpPr>
          <p:nvPr>
            <p:ph idx="1"/>
          </p:nvPr>
        </p:nvSpPr>
        <p:spPr>
          <a:xfrm>
            <a:off x="1205257" y="1634278"/>
            <a:ext cx="10076462" cy="4554372"/>
          </a:xfrm>
        </p:spPr>
        <p:txBody>
          <a:bodyPr vert="horz" lIns="91440" tIns="45720" rIns="91440" bIns="45720" rtlCol="0" anchor="t">
            <a:normAutofit fontScale="25000" lnSpcReduction="20000"/>
          </a:bodyPr>
          <a:lstStyle/>
          <a:p>
            <a:pPr marL="464820" indent="-464820">
              <a:lnSpc>
                <a:spcPct val="120000"/>
              </a:lnSpc>
              <a:spcAft>
                <a:spcPts val="1200"/>
              </a:spcAft>
              <a:buFont typeface="Wingdings" panose="05000000000000000000" pitchFamily="2" charset="2"/>
              <a:buChar char="§"/>
            </a:pPr>
            <a:r>
              <a:rPr lang="en-US" sz="9600">
                <a:latin typeface="Segoe UI"/>
                <a:cs typeface="Segoe UI"/>
              </a:rPr>
              <a:t>Public Service Grant funding comes from the Community Development Block Grant (CDBG) program, part of the Federal Budget.</a:t>
            </a:r>
          </a:p>
          <a:p>
            <a:pPr marL="464820" indent="-464820">
              <a:lnSpc>
                <a:spcPct val="120000"/>
              </a:lnSpc>
              <a:spcAft>
                <a:spcPts val="1200"/>
              </a:spcAft>
              <a:buFont typeface="Wingdings" panose="05000000000000000000" pitchFamily="2" charset="2"/>
              <a:buChar char="§"/>
            </a:pPr>
            <a:r>
              <a:rPr lang="en-US" sz="9600">
                <a:latin typeface="Segoe UI"/>
                <a:cs typeface="Segoe UI"/>
              </a:rPr>
              <a:t>CDBG is administered by the U.S. Department of Housing and Urban Development (HUD).</a:t>
            </a:r>
          </a:p>
          <a:p>
            <a:pPr marL="464820" indent="-464820">
              <a:lnSpc>
                <a:spcPct val="120000"/>
              </a:lnSpc>
              <a:spcAft>
                <a:spcPts val="1200"/>
              </a:spcAft>
              <a:buFont typeface="Wingdings" panose="05000000000000000000" pitchFamily="2" charset="2"/>
              <a:buChar char="§"/>
            </a:pPr>
            <a:r>
              <a:rPr lang="en-US" sz="9600">
                <a:latin typeface="Segoe UI"/>
                <a:cs typeface="Segoe UI"/>
              </a:rPr>
              <a:t>Most funds go to City infrastructure projects, but $550,000 is available for the Public Service Grant,</a:t>
            </a:r>
            <a:r>
              <a:rPr lang="en-US" sz="9600">
                <a:latin typeface="Segoe UI"/>
                <a:ea typeface="+mn-lt"/>
                <a:cs typeface="Segoe UI"/>
              </a:rPr>
              <a:t> which is used by nonprofits providing direct benefits to low-mod residents.</a:t>
            </a:r>
          </a:p>
        </p:txBody>
      </p:sp>
      <p:pic>
        <p:nvPicPr>
          <p:cNvPr id="6"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934912" y="4888543"/>
            <a:ext cx="1257088" cy="1775377"/>
          </a:xfrm>
          <a:prstGeom prst="rect">
            <a:avLst/>
          </a:prstGeom>
        </p:spPr>
      </p:pic>
    </p:spTree>
    <p:extLst>
      <p:ext uri="{BB962C8B-B14F-4D97-AF65-F5344CB8AC3E}">
        <p14:creationId xmlns:p14="http://schemas.microsoft.com/office/powerpoint/2010/main" val="127319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1504A7F-B85F-4941-BFE4-DD71813B33EA}"/>
              </a:ext>
            </a:extLst>
          </p:cNvPr>
          <p:cNvSpPr/>
          <p:nvPr/>
        </p:nvSpPr>
        <p:spPr>
          <a:xfrm>
            <a:off x="187940" y="-76318"/>
            <a:ext cx="244812" cy="69368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5B84D1-CB47-4D74-B63F-FB83538B596A}"/>
              </a:ext>
            </a:extLst>
          </p:cNvPr>
          <p:cNvSpPr/>
          <p:nvPr/>
        </p:nvSpPr>
        <p:spPr>
          <a:xfrm>
            <a:off x="986721" y="2509"/>
            <a:ext cx="218536" cy="694996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509749" y="276142"/>
            <a:ext cx="9694279" cy="1354499"/>
          </a:xfrm>
        </p:spPr>
        <p:txBody>
          <a:bodyPr>
            <a:normAutofit/>
          </a:bodyPr>
          <a:lstStyle/>
          <a:p>
            <a:r>
              <a:rPr lang="en-US" b="1">
                <a:solidFill>
                  <a:schemeClr val="accent1">
                    <a:lumMod val="75000"/>
                  </a:schemeClr>
                </a:solidFill>
                <a:latin typeface="Segoe UI"/>
                <a:cs typeface="Segoe UI"/>
              </a:rPr>
              <a:t>Process Overview</a:t>
            </a:r>
            <a:endParaRPr lang="en-US" sz="4300" b="1">
              <a:solidFill>
                <a:schemeClr val="accent1">
                  <a:lumMod val="75000"/>
                </a:schemeClr>
              </a:solidFill>
              <a:latin typeface="Segoe UI"/>
              <a:cs typeface="Segoe UI"/>
            </a:endParaRPr>
          </a:p>
        </p:txBody>
      </p:sp>
      <p:pic>
        <p:nvPicPr>
          <p:cNvPr id="7"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sp>
        <p:nvSpPr>
          <p:cNvPr id="9" name="Content Placeholder 8"/>
          <p:cNvSpPr>
            <a:spLocks noGrp="1"/>
          </p:cNvSpPr>
          <p:nvPr>
            <p:ph idx="1"/>
          </p:nvPr>
        </p:nvSpPr>
        <p:spPr>
          <a:xfrm>
            <a:off x="1509713" y="1573104"/>
            <a:ext cx="9383712" cy="4614597"/>
          </a:xfrm>
          <a:prstGeom prst="rect">
            <a:avLst/>
          </a:prstGeom>
        </p:spPr>
        <p:txBody>
          <a:bodyPr vert="horz" lIns="91440" tIns="45720" rIns="91440" bIns="45720" rtlCol="0" anchor="t">
            <a:spAutoFit/>
          </a:bodyPr>
          <a:lstStyle/>
          <a:p>
            <a:pPr marL="342900" lvl="1" indent="-342900">
              <a:lnSpc>
                <a:spcPct val="150000"/>
              </a:lnSpc>
            </a:pPr>
            <a:r>
              <a:rPr lang="en-US" sz="2800">
                <a:latin typeface="Segoe UI"/>
                <a:cs typeface="Segoe UI"/>
              </a:rPr>
              <a:t>Reimbursement grant</a:t>
            </a:r>
            <a:endParaRPr lang="en-US">
              <a:latin typeface="Segoe UI"/>
              <a:cs typeface="Segoe UI"/>
            </a:endParaRPr>
          </a:p>
          <a:p>
            <a:pPr marL="342900" lvl="1" indent="-342900">
              <a:lnSpc>
                <a:spcPct val="150000"/>
              </a:lnSpc>
              <a:buFont typeface="Arial" panose="020B0604020202020204" pitchFamily="34" charset="0"/>
              <a:buChar char="•"/>
            </a:pPr>
            <a:r>
              <a:rPr lang="en-US" sz="2800">
                <a:latin typeface="Segoe UI"/>
                <a:cs typeface="Segoe UI"/>
              </a:rPr>
              <a:t>Grantee nonprofit (“subrecipient”) pays for goods and services</a:t>
            </a:r>
          </a:p>
          <a:p>
            <a:pPr marL="342900" lvl="1" indent="-342900">
              <a:lnSpc>
                <a:spcPct val="150000"/>
              </a:lnSpc>
            </a:pPr>
            <a:r>
              <a:rPr lang="en-US" sz="2800">
                <a:latin typeface="Segoe UI"/>
                <a:cs typeface="Segoe UI"/>
              </a:rPr>
              <a:t>Subrecipient submits supporting documents to the City after contract execution </a:t>
            </a:r>
          </a:p>
          <a:p>
            <a:pPr marL="342900" lvl="1" indent="-342900">
              <a:lnSpc>
                <a:spcPct val="150000"/>
              </a:lnSpc>
              <a:buFont typeface="Arial" panose="020B0604020202020204" pitchFamily="34" charset="0"/>
              <a:buChar char="•"/>
            </a:pPr>
            <a:r>
              <a:rPr lang="en-US" sz="2800">
                <a:latin typeface="Segoe UI"/>
                <a:cs typeface="Segoe UI"/>
              </a:rPr>
              <a:t>City issues check to subrecipient</a:t>
            </a:r>
            <a:endParaRPr lang="en-US" sz="2800">
              <a:latin typeface="Segoe UI" panose="020B0502040204020203" pitchFamily="34" charset="0"/>
              <a:cs typeface="Segoe UI" panose="020B0502040204020203" pitchFamily="34" charset="0"/>
            </a:endParaRPr>
          </a:p>
          <a:p>
            <a:pPr marL="0" lvl="1" indent="0">
              <a:buNone/>
            </a:pPr>
            <a:endParaRPr lang="en-US" sz="28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813136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1504A7F-B85F-4941-BFE4-DD71813B33EA}"/>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509749" y="276142"/>
            <a:ext cx="9694279" cy="1354499"/>
          </a:xfrm>
        </p:spPr>
        <p:txBody>
          <a:bodyPr>
            <a:normAutofit/>
          </a:bodyPr>
          <a:lstStyle/>
          <a:p>
            <a:r>
              <a:rPr lang="en-US" b="1" dirty="0">
                <a:solidFill>
                  <a:schemeClr val="accent1">
                    <a:lumMod val="75000"/>
                  </a:schemeClr>
                </a:solidFill>
                <a:latin typeface="Segoe UI"/>
                <a:cs typeface="Segoe UI"/>
              </a:rPr>
              <a:t>Program Update for 2026</a:t>
            </a:r>
            <a:endParaRPr lang="en-US" sz="4300" b="1" dirty="0">
              <a:solidFill>
                <a:schemeClr val="accent1">
                  <a:lumMod val="75000"/>
                </a:schemeClr>
              </a:solidFill>
              <a:latin typeface="Segoe UI"/>
              <a:cs typeface="Segoe UI"/>
            </a:endParaRPr>
          </a:p>
        </p:txBody>
      </p:sp>
      <p:sp>
        <p:nvSpPr>
          <p:cNvPr id="8" name="Content Placeholder 2">
            <a:extLst>
              <a:ext uri="{FF2B5EF4-FFF2-40B4-BE49-F238E27FC236}">
                <a16:creationId xmlns:a16="http://schemas.microsoft.com/office/drawing/2014/main" id="{496925D3-B7B9-4AEF-9647-66B9BA88ACCC}"/>
              </a:ext>
            </a:extLst>
          </p:cNvPr>
          <p:cNvSpPr>
            <a:spLocks noGrp="1"/>
          </p:cNvSpPr>
          <p:nvPr>
            <p:ph idx="1"/>
          </p:nvPr>
        </p:nvSpPr>
        <p:spPr>
          <a:xfrm>
            <a:off x="1999359" y="2393740"/>
            <a:ext cx="9384261" cy="4499880"/>
          </a:xfrm>
        </p:spPr>
        <p:txBody>
          <a:bodyPr vert="horz" lIns="91440" tIns="45720" rIns="91440" bIns="45720" rtlCol="0" anchor="t">
            <a:normAutofit/>
          </a:bodyPr>
          <a:lstStyle/>
          <a:p>
            <a:pPr marL="0" indent="0">
              <a:buNone/>
            </a:pPr>
            <a:endParaRPr lang="en-US" sz="2800">
              <a:solidFill>
                <a:srgbClr val="000000"/>
              </a:solidFill>
              <a:latin typeface="Segoe UI" panose="020B0502040204020203" pitchFamily="34" charset="0"/>
              <a:cs typeface="Segoe UI" panose="020B0502040204020203" pitchFamily="34" charset="0"/>
            </a:endParaRPr>
          </a:p>
          <a:p>
            <a:pPr marL="0" indent="0">
              <a:buNone/>
            </a:pPr>
            <a:endParaRPr lang="en-US">
              <a:solidFill>
                <a:srgbClr val="000000"/>
              </a:solidFill>
              <a:latin typeface="Segoe UI" panose="020B0502040204020203" pitchFamily="34" charset="0"/>
              <a:cs typeface="Segoe UI" panose="020B0502040204020203" pitchFamily="34" charset="0"/>
            </a:endParaRPr>
          </a:p>
          <a:p>
            <a:pPr marL="0" indent="0">
              <a:buNone/>
            </a:pPr>
            <a:endParaRPr lang="en-US">
              <a:latin typeface="Segoe UI" panose="020B0502040204020203" pitchFamily="34" charset="0"/>
              <a:cs typeface="Segoe UI" panose="020B0502040204020203" pitchFamily="34" charset="0"/>
            </a:endParaRPr>
          </a:p>
          <a:p>
            <a:pPr marL="0" indent="0">
              <a:buNone/>
            </a:pPr>
            <a:endParaRPr lang="en-US">
              <a:latin typeface="Segoe UI" panose="020B0502040204020203" pitchFamily="34" charset="0"/>
              <a:cs typeface="Segoe UI" panose="020B0502040204020203" pitchFamily="34" charset="0"/>
            </a:endParaRPr>
          </a:p>
        </p:txBody>
      </p:sp>
      <p:pic>
        <p:nvPicPr>
          <p:cNvPr id="7"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sp>
        <p:nvSpPr>
          <p:cNvPr id="4" name="Rectangle 3"/>
          <p:cNvSpPr/>
          <p:nvPr/>
        </p:nvSpPr>
        <p:spPr>
          <a:xfrm>
            <a:off x="1605824" y="1630641"/>
            <a:ext cx="9243408" cy="4909036"/>
          </a:xfrm>
          <a:prstGeom prst="rect">
            <a:avLst/>
          </a:prstGeom>
        </p:spPr>
        <p:txBody>
          <a:bodyPr wrap="square" lIns="91440" tIns="45720" rIns="91440" bIns="45720" anchor="t">
            <a:spAutoFit/>
          </a:bodyPr>
          <a:lstStyle/>
          <a:p>
            <a:r>
              <a:rPr lang="en-US" sz="2400" b="1" dirty="0">
                <a:latin typeface="Segoe UI"/>
                <a:cs typeface="Segoe UI"/>
              </a:rPr>
              <a:t>Applications will be entered on Bridgeway software</a:t>
            </a:r>
            <a:endParaRPr lang="en-US" sz="2400" b="1" dirty="0">
              <a:latin typeface="Segoe UI" panose="020B0502040204020203" pitchFamily="34" charset="0"/>
              <a:cs typeface="Segoe UI" panose="020B0502040204020203" pitchFamily="34" charset="0"/>
            </a:endParaRPr>
          </a:p>
          <a:p>
            <a:r>
              <a:rPr lang="en-US" sz="2400" dirty="0">
                <a:latin typeface="Segoe UI"/>
                <a:cs typeface="Segoe UI"/>
              </a:rPr>
              <a:t>Recommended request: $10,000-$25,000 </a:t>
            </a:r>
          </a:p>
          <a:p>
            <a:pPr marL="800100" lvl="1" indent="-342900">
              <a:buFont typeface="Arial" panose="020B0604020202020204" pitchFamily="34" charset="0"/>
              <a:buChar char="•"/>
            </a:pPr>
            <a:r>
              <a:rPr lang="en-US" sz="2400" dirty="0">
                <a:latin typeface="Segoe UI"/>
                <a:cs typeface="Segoe UI"/>
              </a:rPr>
              <a:t>$10,000 minimum, $50,000 maximum</a:t>
            </a:r>
          </a:p>
          <a:p>
            <a:r>
              <a:rPr lang="en-US" sz="2400" dirty="0">
                <a:latin typeface="Segoe UI"/>
                <a:cs typeface="Segoe UI"/>
              </a:rPr>
              <a:t>Focus on projects directly providing services to low- to moderate-income clients</a:t>
            </a:r>
            <a:endParaRPr lang="en-US" sz="2400" dirty="0">
              <a:latin typeface="Segoe UI" panose="020B0502040204020203" pitchFamily="34" charset="0"/>
              <a:cs typeface="Segoe UI" panose="020B0502040204020203" pitchFamily="34" charset="0"/>
            </a:endParaRPr>
          </a:p>
          <a:p>
            <a:endParaRPr lang="en-US" sz="2400" dirty="0">
              <a:latin typeface="Segoe UI" panose="020B0502040204020203" pitchFamily="34" charset="0"/>
              <a:cs typeface="Segoe UI" panose="020B0502040204020203" pitchFamily="34" charset="0"/>
            </a:endParaRPr>
          </a:p>
          <a:p>
            <a:r>
              <a:rPr lang="en-US" sz="2400" dirty="0">
                <a:latin typeface="Segoe UI"/>
                <a:cs typeface="Segoe UI"/>
              </a:rPr>
              <a:t>Timeline: </a:t>
            </a:r>
            <a:endParaRPr lang="en-US" sz="2400" dirty="0">
              <a:latin typeface="Segoe UI" panose="020B0502040204020203" pitchFamily="34" charset="0"/>
              <a:cs typeface="Segoe UI" panose="020B0502040204020203" pitchFamily="34" charset="0"/>
            </a:endParaRPr>
          </a:p>
          <a:p>
            <a:pPr marL="342900" indent="-342900">
              <a:buFont typeface="Arial"/>
              <a:buChar char="•"/>
            </a:pPr>
            <a:r>
              <a:rPr lang="en-US" sz="2400" dirty="0">
                <a:latin typeface="Segoe UI"/>
                <a:cs typeface="Segoe UI"/>
              </a:rPr>
              <a:t>Applications are due </a:t>
            </a:r>
            <a:r>
              <a:rPr lang="en-US" sz="2400" b="1" dirty="0">
                <a:latin typeface="Segoe UI"/>
                <a:cs typeface="Segoe UI"/>
              </a:rPr>
              <a:t>Tuesday March 31, 2026 at 11:59 PM</a:t>
            </a:r>
            <a:endParaRPr lang="en-US" sz="2400" b="1" dirty="0">
              <a:latin typeface="Segoe UI" panose="020B0502040204020203" pitchFamily="34" charset="0"/>
              <a:cs typeface="Segoe UI" panose="020B0502040204020203" pitchFamily="34" charset="0"/>
            </a:endParaRPr>
          </a:p>
          <a:p>
            <a:pPr marL="342900" indent="-342900">
              <a:buFont typeface="Arial"/>
              <a:buChar char="•"/>
            </a:pPr>
            <a:r>
              <a:rPr lang="en-US" sz="2400" dirty="0">
                <a:latin typeface="Segoe UI"/>
                <a:cs typeface="Segoe UI"/>
              </a:rPr>
              <a:t>Decisions on awards will not be available until </a:t>
            </a:r>
            <a:r>
              <a:rPr lang="en-US" sz="2500" dirty="0">
                <a:latin typeface="Segoe UI"/>
                <a:cs typeface="Segoe UI"/>
              </a:rPr>
              <a:t>late Fall 2026</a:t>
            </a:r>
          </a:p>
          <a:p>
            <a:pPr marL="342900" indent="-342900">
              <a:buFont typeface="Arial"/>
              <a:buChar char="•"/>
            </a:pPr>
            <a:r>
              <a:rPr lang="en-US" sz="2400" dirty="0">
                <a:latin typeface="Segoe UI"/>
                <a:cs typeface="Segoe UI"/>
              </a:rPr>
              <a:t>Contracts will not be executed until January 2027</a:t>
            </a:r>
            <a:endParaRPr lang="en-US" sz="2400" dirty="0">
              <a:latin typeface="Segoe UI" panose="020B0502040204020203" pitchFamily="34" charset="0"/>
              <a:cs typeface="Segoe UI" panose="020B0502040204020203" pitchFamily="34" charset="0"/>
            </a:endParaRPr>
          </a:p>
          <a:p>
            <a:pPr marL="342900" indent="-342900">
              <a:buFont typeface="Arial"/>
              <a:buChar char="•"/>
            </a:pPr>
            <a:r>
              <a:rPr lang="en-US" sz="2400" dirty="0">
                <a:latin typeface="Segoe UI"/>
                <a:cs typeface="Segoe UI"/>
              </a:rPr>
              <a:t>Expenses before January 2027 will not be reimbursable </a:t>
            </a:r>
            <a:endParaRPr lang="en-US" sz="24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p:txBody>
      </p:sp>
      <p:sp>
        <p:nvSpPr>
          <p:cNvPr id="3" name="TextBox 2"/>
          <p:cNvSpPr txBox="1"/>
          <p:nvPr/>
        </p:nvSpPr>
        <p:spPr>
          <a:xfrm>
            <a:off x="2838128" y="7596574"/>
            <a:ext cx="7616282" cy="830997"/>
          </a:xfrm>
          <a:prstGeom prst="rect">
            <a:avLst/>
          </a:prstGeom>
          <a:noFill/>
        </p:spPr>
        <p:txBody>
          <a:bodyPr wrap="square" lIns="91440" tIns="45720" rIns="91440" bIns="45720" rtlCol="0" anchor="t">
            <a:spAutoFit/>
          </a:bodyPr>
          <a:lstStyle/>
          <a:p>
            <a:endParaRPr lang="en-US" sz="2400"/>
          </a:p>
          <a:p>
            <a:endParaRPr lang="en-US" sz="2400"/>
          </a:p>
        </p:txBody>
      </p:sp>
    </p:spTree>
    <p:extLst>
      <p:ext uri="{BB962C8B-B14F-4D97-AF65-F5344CB8AC3E}">
        <p14:creationId xmlns:p14="http://schemas.microsoft.com/office/powerpoint/2010/main" val="3513230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1504A7F-B85F-4941-BFE4-DD71813B33EA}"/>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620389" y="130252"/>
            <a:ext cx="9694279" cy="1354499"/>
          </a:xfrm>
        </p:spPr>
        <p:txBody>
          <a:bodyPr>
            <a:normAutofit/>
          </a:bodyPr>
          <a:lstStyle/>
          <a:p>
            <a:r>
              <a:rPr lang="en-US" b="1">
                <a:solidFill>
                  <a:schemeClr val="accent1">
                    <a:lumMod val="75000"/>
                  </a:schemeClr>
                </a:solidFill>
                <a:latin typeface="Segoe UI"/>
                <a:cs typeface="Segoe UI"/>
              </a:rPr>
              <a:t>Is Your Organization Eligible?</a:t>
            </a:r>
            <a:endParaRPr lang="en-US" sz="4300" b="1">
              <a:solidFill>
                <a:schemeClr val="accent1">
                  <a:lumMod val="75000"/>
                </a:schemeClr>
              </a:solidFill>
              <a:latin typeface="Segoe UI"/>
              <a:cs typeface="Segoe UI"/>
            </a:endParaRPr>
          </a:p>
        </p:txBody>
      </p:sp>
      <p:sp>
        <p:nvSpPr>
          <p:cNvPr id="8" name="Content Placeholder 2">
            <a:extLst>
              <a:ext uri="{FF2B5EF4-FFF2-40B4-BE49-F238E27FC236}">
                <a16:creationId xmlns:a16="http://schemas.microsoft.com/office/drawing/2014/main" id="{496925D3-B7B9-4AEF-9647-66B9BA88ACCC}"/>
              </a:ext>
            </a:extLst>
          </p:cNvPr>
          <p:cNvSpPr>
            <a:spLocks noGrp="1"/>
          </p:cNvSpPr>
          <p:nvPr>
            <p:ph idx="1"/>
          </p:nvPr>
        </p:nvSpPr>
        <p:spPr>
          <a:xfrm>
            <a:off x="1999359" y="2393740"/>
            <a:ext cx="9384261" cy="4499880"/>
          </a:xfrm>
        </p:spPr>
        <p:txBody>
          <a:bodyPr vert="horz" lIns="91440" tIns="45720" rIns="91440" bIns="45720" rtlCol="0" anchor="t">
            <a:normAutofit/>
          </a:bodyPr>
          <a:lstStyle/>
          <a:p>
            <a:pPr marL="0" indent="0">
              <a:buNone/>
            </a:pPr>
            <a:endParaRPr lang="en-US" sz="2800">
              <a:solidFill>
                <a:srgbClr val="000000"/>
              </a:solidFill>
              <a:latin typeface="Segoe UI" panose="020B0502040204020203" pitchFamily="34" charset="0"/>
              <a:cs typeface="Segoe UI" panose="020B0502040204020203" pitchFamily="34" charset="0"/>
            </a:endParaRPr>
          </a:p>
          <a:p>
            <a:pPr marL="0" indent="0">
              <a:buNone/>
            </a:pPr>
            <a:endParaRPr lang="en-US">
              <a:solidFill>
                <a:srgbClr val="000000"/>
              </a:solidFill>
              <a:latin typeface="Segoe UI" panose="020B0502040204020203" pitchFamily="34" charset="0"/>
              <a:cs typeface="Segoe UI" panose="020B0502040204020203" pitchFamily="34" charset="0"/>
            </a:endParaRPr>
          </a:p>
          <a:p>
            <a:pPr marL="0" indent="0">
              <a:buNone/>
            </a:pPr>
            <a:endParaRPr lang="en-US">
              <a:latin typeface="Segoe UI" panose="020B0502040204020203" pitchFamily="34" charset="0"/>
              <a:cs typeface="Segoe UI" panose="020B0502040204020203" pitchFamily="34" charset="0"/>
            </a:endParaRPr>
          </a:p>
          <a:p>
            <a:pPr marL="0" indent="0">
              <a:buNone/>
            </a:pPr>
            <a:endParaRPr lang="en-US">
              <a:latin typeface="Segoe UI" panose="020B0502040204020203" pitchFamily="34" charset="0"/>
              <a:cs typeface="Segoe UI" panose="020B0502040204020203" pitchFamily="34" charset="0"/>
            </a:endParaRPr>
          </a:p>
        </p:txBody>
      </p:sp>
      <p:pic>
        <p:nvPicPr>
          <p:cNvPr id="7"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sp>
        <p:nvSpPr>
          <p:cNvPr id="4" name="Rectangle 3"/>
          <p:cNvSpPr/>
          <p:nvPr/>
        </p:nvSpPr>
        <p:spPr>
          <a:xfrm>
            <a:off x="1620389" y="1384390"/>
            <a:ext cx="9243408" cy="5539978"/>
          </a:xfrm>
          <a:prstGeom prst="rect">
            <a:avLst/>
          </a:prstGeom>
        </p:spPr>
        <p:txBody>
          <a:bodyPr wrap="square" lIns="91440" tIns="45720" rIns="91440" bIns="45720" anchor="t">
            <a:spAutoFit/>
          </a:bodyPr>
          <a:lstStyle/>
          <a:p>
            <a:r>
              <a:rPr lang="en-US" sz="2400">
                <a:latin typeface="Segoe UI"/>
                <a:cs typeface="Segoe UI"/>
              </a:rPr>
              <a:t>Organizations seeking Public Service funds must:</a:t>
            </a:r>
          </a:p>
          <a:p>
            <a:pPr marL="285750" indent="-285750">
              <a:buFont typeface="Arial" panose="020B0604020202020204" pitchFamily="34" charset="0"/>
              <a:buChar char="•"/>
            </a:pPr>
            <a:endParaRPr lang="en-US" sz="2400">
              <a:latin typeface="Segoe UI" panose="020B0502040204020203" pitchFamily="34" charset="0"/>
              <a:cs typeface="Segoe UI" panose="020B0502040204020203" pitchFamily="34" charset="0"/>
            </a:endParaRPr>
          </a:p>
          <a:p>
            <a:pPr marL="285750" indent="-285750">
              <a:lnSpc>
                <a:spcPct val="150000"/>
              </a:lnSpc>
              <a:buFont typeface="Arial" panose="020B0604020202020204" pitchFamily="34" charset="0"/>
              <a:buChar char="•"/>
            </a:pPr>
            <a:r>
              <a:rPr lang="en-US" sz="2400">
                <a:latin typeface="Segoe UI"/>
                <a:ea typeface="+mn-lt"/>
                <a:cs typeface="Segoe UI"/>
              </a:rPr>
              <a:t>Have 501(c)(3) non-profit tax status </a:t>
            </a:r>
            <a:endParaRPr lang="en-US" sz="2400">
              <a:latin typeface="Segoe UI"/>
              <a:cs typeface="Segoe UI"/>
            </a:endParaRPr>
          </a:p>
          <a:p>
            <a:pPr marL="1200150" lvl="2" indent="-285750">
              <a:lnSpc>
                <a:spcPct val="150000"/>
              </a:lnSpc>
              <a:buFont typeface="Arial" panose="020B0604020202020204" pitchFamily="34" charset="0"/>
              <a:buChar char="•"/>
            </a:pPr>
            <a:r>
              <a:rPr lang="en-US" sz="2400">
                <a:latin typeface="Segoe UI"/>
                <a:ea typeface="+mn-lt"/>
                <a:cs typeface="Segoe UI"/>
              </a:rPr>
              <a:t>Articles of Incorporation</a:t>
            </a:r>
          </a:p>
          <a:p>
            <a:pPr marL="1200150" lvl="2" indent="-285750">
              <a:lnSpc>
                <a:spcPct val="150000"/>
              </a:lnSpc>
              <a:buFont typeface="Arial" panose="020B0604020202020204" pitchFamily="34" charset="0"/>
              <a:buChar char="•"/>
            </a:pPr>
            <a:r>
              <a:rPr lang="en-US" sz="2400">
                <a:latin typeface="Segoe UI"/>
                <a:ea typeface="+mn-lt"/>
                <a:cs typeface="Segoe UI"/>
              </a:rPr>
              <a:t>Written bylaws</a:t>
            </a:r>
            <a:endParaRPr lang="en-US" sz="2400">
              <a:latin typeface="Segoe UI"/>
              <a:cs typeface="Segoe UI"/>
            </a:endParaRPr>
          </a:p>
          <a:p>
            <a:pPr marL="285750" indent="-285750">
              <a:lnSpc>
                <a:spcPct val="150000"/>
              </a:lnSpc>
              <a:buFont typeface="Arial" panose="020B0604020202020204" pitchFamily="34" charset="0"/>
              <a:buChar char="•"/>
            </a:pPr>
            <a:r>
              <a:rPr lang="en-US" sz="2400">
                <a:latin typeface="Segoe UI"/>
                <a:ea typeface="+mn-lt"/>
                <a:cs typeface="Segoe UI"/>
              </a:rPr>
              <a:t>Have a mission that supports City of Pittsburgh residents</a:t>
            </a:r>
          </a:p>
          <a:p>
            <a:pPr marL="285750" indent="-285750">
              <a:lnSpc>
                <a:spcPct val="150000"/>
              </a:lnSpc>
              <a:buFont typeface="Arial" panose="020B0604020202020204" pitchFamily="34" charset="0"/>
              <a:buChar char="•"/>
            </a:pPr>
            <a:r>
              <a:rPr lang="en-US" sz="2400">
                <a:latin typeface="Segoe UI"/>
                <a:ea typeface="+mn-lt"/>
                <a:cs typeface="Segoe UI"/>
              </a:rPr>
              <a:t>Demonstrate financial management capacity</a:t>
            </a:r>
          </a:p>
          <a:p>
            <a:pPr marL="285750" indent="-285750">
              <a:lnSpc>
                <a:spcPct val="150000"/>
              </a:lnSpc>
              <a:buFont typeface="Arial" panose="020B0604020202020204" pitchFamily="34" charset="0"/>
              <a:buChar char="•"/>
            </a:pPr>
            <a:r>
              <a:rPr lang="en-US" sz="2400">
                <a:latin typeface="Segoe UI"/>
                <a:ea typeface="+mn-lt"/>
                <a:cs typeface="Segoe UI"/>
              </a:rPr>
              <a:t>Have filed an IRS Form 990 (990-N, 990-EZ, or 990) last year</a:t>
            </a:r>
          </a:p>
          <a:p>
            <a:pPr algn="ctr">
              <a:lnSpc>
                <a:spcPct val="150000"/>
              </a:lnSpc>
            </a:pPr>
            <a:r>
              <a:rPr lang="en-US" sz="3600" b="1" u="sng">
                <a:latin typeface="Segoe UI"/>
                <a:ea typeface="+mn-lt"/>
                <a:cs typeface="Segoe UI"/>
              </a:rPr>
              <a:t>No fiscal sponsors will be allowed</a:t>
            </a:r>
            <a:endParaRPr lang="en-US" sz="3600">
              <a:cs typeface="Calibri" panose="020F0502020204030204"/>
            </a:endParaRPr>
          </a:p>
          <a:p>
            <a:pPr marL="342900" indent="-342900">
              <a:buFont typeface="Arial" panose="020B0604020202020204" pitchFamily="34" charset="0"/>
              <a:buChar char="•"/>
            </a:pPr>
            <a:endParaRPr lang="en-US" sz="24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20002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1504A7F-B85F-4941-BFE4-DD71813B33EA}"/>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620389" y="130252"/>
            <a:ext cx="9694279" cy="1354499"/>
          </a:xfrm>
        </p:spPr>
        <p:txBody>
          <a:bodyPr>
            <a:normAutofit/>
          </a:bodyPr>
          <a:lstStyle/>
          <a:p>
            <a:r>
              <a:rPr lang="en-US" b="1">
                <a:solidFill>
                  <a:schemeClr val="accent1">
                    <a:lumMod val="75000"/>
                  </a:schemeClr>
                </a:solidFill>
                <a:latin typeface="Segoe UI"/>
                <a:cs typeface="Segoe UI"/>
              </a:rPr>
              <a:t>Is Your Organization Eligible?</a:t>
            </a:r>
            <a:endParaRPr lang="en-US" sz="4300" b="1">
              <a:solidFill>
                <a:schemeClr val="accent1">
                  <a:lumMod val="75000"/>
                </a:schemeClr>
              </a:solidFill>
              <a:latin typeface="Segoe UI"/>
              <a:cs typeface="Segoe UI"/>
            </a:endParaRPr>
          </a:p>
        </p:txBody>
      </p:sp>
      <p:sp>
        <p:nvSpPr>
          <p:cNvPr id="8" name="Content Placeholder 2">
            <a:extLst>
              <a:ext uri="{FF2B5EF4-FFF2-40B4-BE49-F238E27FC236}">
                <a16:creationId xmlns:a16="http://schemas.microsoft.com/office/drawing/2014/main" id="{496925D3-B7B9-4AEF-9647-66B9BA88ACCC}"/>
              </a:ext>
            </a:extLst>
          </p:cNvPr>
          <p:cNvSpPr>
            <a:spLocks noGrp="1"/>
          </p:cNvSpPr>
          <p:nvPr>
            <p:ph idx="1"/>
          </p:nvPr>
        </p:nvSpPr>
        <p:spPr>
          <a:xfrm>
            <a:off x="1999359" y="2393740"/>
            <a:ext cx="9384261" cy="4499880"/>
          </a:xfrm>
        </p:spPr>
        <p:txBody>
          <a:bodyPr vert="horz" lIns="91440" tIns="45720" rIns="91440" bIns="45720" rtlCol="0" anchor="t">
            <a:normAutofit/>
          </a:bodyPr>
          <a:lstStyle/>
          <a:p>
            <a:pPr marL="0" indent="0">
              <a:buNone/>
            </a:pPr>
            <a:endParaRPr lang="en-US" sz="2800">
              <a:solidFill>
                <a:srgbClr val="000000"/>
              </a:solidFill>
              <a:latin typeface="Segoe UI" panose="020B0502040204020203" pitchFamily="34" charset="0"/>
              <a:cs typeface="Segoe UI" panose="020B0502040204020203" pitchFamily="34" charset="0"/>
            </a:endParaRPr>
          </a:p>
          <a:p>
            <a:pPr marL="0" indent="0">
              <a:buNone/>
            </a:pPr>
            <a:endParaRPr lang="en-US">
              <a:solidFill>
                <a:srgbClr val="000000"/>
              </a:solidFill>
              <a:latin typeface="Segoe UI" panose="020B0502040204020203" pitchFamily="34" charset="0"/>
              <a:cs typeface="Segoe UI" panose="020B0502040204020203" pitchFamily="34" charset="0"/>
            </a:endParaRPr>
          </a:p>
          <a:p>
            <a:pPr marL="0" indent="0">
              <a:buNone/>
            </a:pPr>
            <a:endParaRPr lang="en-US">
              <a:latin typeface="Segoe UI" panose="020B0502040204020203" pitchFamily="34" charset="0"/>
              <a:cs typeface="Segoe UI" panose="020B0502040204020203" pitchFamily="34" charset="0"/>
            </a:endParaRPr>
          </a:p>
          <a:p>
            <a:pPr marL="0" indent="0">
              <a:buNone/>
            </a:pPr>
            <a:endParaRPr lang="en-US">
              <a:latin typeface="Segoe UI" panose="020B0502040204020203" pitchFamily="34" charset="0"/>
              <a:cs typeface="Segoe UI" panose="020B0502040204020203" pitchFamily="34" charset="0"/>
            </a:endParaRPr>
          </a:p>
        </p:txBody>
      </p:sp>
      <p:pic>
        <p:nvPicPr>
          <p:cNvPr id="7"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sp>
        <p:nvSpPr>
          <p:cNvPr id="4" name="Rectangle 3"/>
          <p:cNvSpPr/>
          <p:nvPr/>
        </p:nvSpPr>
        <p:spPr>
          <a:xfrm>
            <a:off x="1620389" y="1384390"/>
            <a:ext cx="9638015" cy="4524315"/>
          </a:xfrm>
          <a:prstGeom prst="rect">
            <a:avLst/>
          </a:prstGeom>
        </p:spPr>
        <p:txBody>
          <a:bodyPr wrap="square" lIns="91440" tIns="45720" rIns="91440" bIns="45720" anchor="t">
            <a:spAutoFit/>
          </a:bodyPr>
          <a:lstStyle/>
          <a:p>
            <a:r>
              <a:rPr lang="en-US" sz="2400">
                <a:latin typeface="Segoe UI"/>
                <a:cs typeface="Segoe UI"/>
              </a:rPr>
              <a:t>Organizations seeking Public Service funds must:</a:t>
            </a:r>
          </a:p>
          <a:p>
            <a:pPr marL="285750" indent="-285750">
              <a:buFont typeface="Arial" panose="020B0604020202020204" pitchFamily="34" charset="0"/>
              <a:buChar char="•"/>
            </a:pPr>
            <a:endParaRPr lang="en-US" sz="2400">
              <a:latin typeface="Segoe UI" panose="020B0502040204020203" pitchFamily="34" charset="0"/>
              <a:cs typeface="Segoe UI" panose="020B0502040204020203" pitchFamily="34" charset="0"/>
            </a:endParaRPr>
          </a:p>
          <a:p>
            <a:pPr marL="285750" indent="-285750">
              <a:lnSpc>
                <a:spcPct val="150000"/>
              </a:lnSpc>
              <a:buFont typeface="Arial" panose="020B0604020202020204" pitchFamily="34" charset="0"/>
              <a:buChar char="•"/>
            </a:pPr>
            <a:r>
              <a:rPr lang="en-US" sz="2400">
                <a:latin typeface="Segoe UI"/>
                <a:ea typeface="+mn-lt"/>
                <a:cs typeface="Segoe UI"/>
              </a:rPr>
              <a:t>Have an active registration through SAM.gov</a:t>
            </a:r>
          </a:p>
          <a:p>
            <a:pPr marL="285750" indent="-285750">
              <a:lnSpc>
                <a:spcPct val="150000"/>
              </a:lnSpc>
              <a:buFont typeface="Arial" panose="020B0604020202020204" pitchFamily="34" charset="0"/>
              <a:buChar char="•"/>
            </a:pPr>
            <a:r>
              <a:rPr lang="en-US" sz="2400">
                <a:latin typeface="Segoe UI"/>
                <a:ea typeface="+mn-lt"/>
                <a:cs typeface="Segoe UI"/>
              </a:rPr>
              <a:t>Have no outstanding financial liabilities with the City of Pittsburgh, or demonstrate an approved payment plan</a:t>
            </a:r>
          </a:p>
          <a:p>
            <a:pPr marL="285750" lvl="0" indent="-285750">
              <a:lnSpc>
                <a:spcPct val="150000"/>
              </a:lnSpc>
              <a:buFont typeface="Arial" panose="020B0604020202020204" pitchFamily="34" charset="0"/>
              <a:buChar char="•"/>
            </a:pPr>
            <a:r>
              <a:rPr lang="en-US" sz="2400">
                <a:latin typeface="Segoe UI"/>
                <a:ea typeface="+mn-lt"/>
                <a:cs typeface="Segoe UI"/>
              </a:rPr>
              <a:t>Have current general liability insurance</a:t>
            </a:r>
          </a:p>
          <a:p>
            <a:pPr marL="285750" indent="-285750">
              <a:lnSpc>
                <a:spcPct val="150000"/>
              </a:lnSpc>
              <a:buFont typeface="Arial" panose="020B0604020202020204" pitchFamily="34" charset="0"/>
              <a:buChar char="•"/>
            </a:pPr>
            <a:r>
              <a:rPr lang="en-US" sz="2400">
                <a:latin typeface="Segoe UI"/>
                <a:ea typeface="+mn-lt"/>
                <a:cs typeface="Segoe UI"/>
              </a:rPr>
              <a:t>Have current worker's compensation insurance (only required if organization has paid staff)</a:t>
            </a:r>
          </a:p>
          <a:p>
            <a:pPr marL="342900" indent="-342900">
              <a:buFont typeface="Arial" panose="020B0604020202020204" pitchFamily="34" charset="0"/>
              <a:buChar char="•"/>
            </a:pPr>
            <a:endParaRPr lang="en-US" sz="24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315353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1504A7F-B85F-4941-BFE4-DD71813B33EA}"/>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620389" y="130252"/>
            <a:ext cx="9694279" cy="1354499"/>
          </a:xfrm>
        </p:spPr>
        <p:txBody>
          <a:bodyPr>
            <a:normAutofit/>
          </a:bodyPr>
          <a:lstStyle/>
          <a:p>
            <a:r>
              <a:rPr lang="en-US" b="1">
                <a:solidFill>
                  <a:schemeClr val="accent1">
                    <a:lumMod val="75000"/>
                  </a:schemeClr>
                </a:solidFill>
                <a:latin typeface="Segoe UI"/>
                <a:cs typeface="Segoe UI"/>
              </a:rPr>
              <a:t>Is Your Organization Eligible?</a:t>
            </a:r>
            <a:endParaRPr lang="en-US" sz="4300" b="1">
              <a:solidFill>
                <a:schemeClr val="accent1">
                  <a:lumMod val="75000"/>
                </a:schemeClr>
              </a:solidFill>
              <a:latin typeface="Segoe UI"/>
              <a:cs typeface="Segoe UI"/>
            </a:endParaRPr>
          </a:p>
        </p:txBody>
      </p:sp>
      <p:sp>
        <p:nvSpPr>
          <p:cNvPr id="8" name="Content Placeholder 2">
            <a:extLst>
              <a:ext uri="{FF2B5EF4-FFF2-40B4-BE49-F238E27FC236}">
                <a16:creationId xmlns:a16="http://schemas.microsoft.com/office/drawing/2014/main" id="{496925D3-B7B9-4AEF-9647-66B9BA88ACCC}"/>
              </a:ext>
            </a:extLst>
          </p:cNvPr>
          <p:cNvSpPr>
            <a:spLocks noGrp="1"/>
          </p:cNvSpPr>
          <p:nvPr>
            <p:ph idx="1"/>
          </p:nvPr>
        </p:nvSpPr>
        <p:spPr>
          <a:xfrm>
            <a:off x="1999359" y="2393740"/>
            <a:ext cx="9384261" cy="4499880"/>
          </a:xfrm>
        </p:spPr>
        <p:txBody>
          <a:bodyPr vert="horz" lIns="91440" tIns="45720" rIns="91440" bIns="45720" rtlCol="0" anchor="t">
            <a:normAutofit/>
          </a:bodyPr>
          <a:lstStyle/>
          <a:p>
            <a:pPr marL="0" indent="0">
              <a:buNone/>
            </a:pPr>
            <a:endParaRPr lang="en-US" sz="2800">
              <a:solidFill>
                <a:srgbClr val="000000"/>
              </a:solidFill>
              <a:latin typeface="Segoe UI" panose="020B0502040204020203" pitchFamily="34" charset="0"/>
              <a:cs typeface="Segoe UI" panose="020B0502040204020203" pitchFamily="34" charset="0"/>
            </a:endParaRPr>
          </a:p>
          <a:p>
            <a:pPr marL="0" indent="0">
              <a:buNone/>
            </a:pPr>
            <a:endParaRPr lang="en-US">
              <a:solidFill>
                <a:srgbClr val="000000"/>
              </a:solidFill>
              <a:latin typeface="Segoe UI" panose="020B0502040204020203" pitchFamily="34" charset="0"/>
              <a:cs typeface="Segoe UI" panose="020B0502040204020203" pitchFamily="34" charset="0"/>
            </a:endParaRPr>
          </a:p>
          <a:p>
            <a:pPr marL="0" indent="0">
              <a:buNone/>
            </a:pPr>
            <a:endParaRPr lang="en-US">
              <a:latin typeface="Segoe UI" panose="020B0502040204020203" pitchFamily="34" charset="0"/>
              <a:cs typeface="Segoe UI" panose="020B0502040204020203" pitchFamily="34" charset="0"/>
            </a:endParaRPr>
          </a:p>
          <a:p>
            <a:pPr marL="0" indent="0">
              <a:buNone/>
            </a:pPr>
            <a:endParaRPr lang="en-US">
              <a:latin typeface="Segoe UI" panose="020B0502040204020203" pitchFamily="34" charset="0"/>
              <a:cs typeface="Segoe UI" panose="020B0502040204020203" pitchFamily="34" charset="0"/>
            </a:endParaRPr>
          </a:p>
        </p:txBody>
      </p:sp>
      <p:pic>
        <p:nvPicPr>
          <p:cNvPr id="7"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sp>
        <p:nvSpPr>
          <p:cNvPr id="4" name="Rectangle 3"/>
          <p:cNvSpPr/>
          <p:nvPr/>
        </p:nvSpPr>
        <p:spPr>
          <a:xfrm>
            <a:off x="1620389" y="1384390"/>
            <a:ext cx="9417678" cy="5078313"/>
          </a:xfrm>
          <a:prstGeom prst="rect">
            <a:avLst/>
          </a:prstGeom>
        </p:spPr>
        <p:txBody>
          <a:bodyPr wrap="square" lIns="91440" tIns="45720" rIns="91440" bIns="45720" anchor="t">
            <a:spAutoFit/>
          </a:bodyPr>
          <a:lstStyle/>
          <a:p>
            <a:r>
              <a:rPr lang="en-US" sz="2400">
                <a:latin typeface="Segoe UI"/>
                <a:cs typeface="Segoe UI"/>
              </a:rPr>
              <a:t>Registration through SAM.gov</a:t>
            </a:r>
          </a:p>
          <a:p>
            <a:pPr marL="285750" indent="-285750">
              <a:buFont typeface="Arial" panose="020B0604020202020204" pitchFamily="34" charset="0"/>
              <a:buChar char="•"/>
            </a:pPr>
            <a:endParaRPr lang="en-US" sz="2400">
              <a:latin typeface="Segoe UI" panose="020B0502040204020203" pitchFamily="34" charset="0"/>
              <a:cs typeface="Segoe UI" panose="020B0502040204020203" pitchFamily="34" charset="0"/>
            </a:endParaRPr>
          </a:p>
          <a:p>
            <a:pPr marL="285750" indent="-285750">
              <a:lnSpc>
                <a:spcPct val="150000"/>
              </a:lnSpc>
              <a:buFont typeface="Arial" panose="020B0604020202020204" pitchFamily="34" charset="0"/>
              <a:buChar char="•"/>
            </a:pPr>
            <a:r>
              <a:rPr lang="en-US" sz="2400">
                <a:latin typeface="Segoe UI"/>
                <a:cs typeface="Segoe UI"/>
              </a:rPr>
              <a:t>All organizations must be registered through SAM.gov</a:t>
            </a:r>
          </a:p>
          <a:p>
            <a:pPr marL="742950" lvl="1" indent="-285750">
              <a:lnSpc>
                <a:spcPct val="150000"/>
              </a:lnSpc>
              <a:buFont typeface="Arial" panose="020B0604020202020204" pitchFamily="34" charset="0"/>
              <a:buChar char="•"/>
            </a:pPr>
            <a:r>
              <a:rPr lang="en-US" sz="2400">
                <a:latin typeface="Segoe UI"/>
                <a:ea typeface="+mn-lt"/>
                <a:cs typeface="Segoe UI"/>
              </a:rPr>
              <a:t>If your organization is not registered, </a:t>
            </a:r>
            <a:r>
              <a:rPr lang="en-US" sz="2400" b="1" u="sng">
                <a:latin typeface="Segoe UI"/>
                <a:ea typeface="+mn-lt"/>
                <a:cs typeface="Segoe UI"/>
              </a:rPr>
              <a:t>start the process now!</a:t>
            </a:r>
          </a:p>
          <a:p>
            <a:pPr marL="742950" lvl="1" indent="-285750">
              <a:lnSpc>
                <a:spcPct val="150000"/>
              </a:lnSpc>
              <a:buFont typeface="Arial" panose="020B0604020202020204" pitchFamily="34" charset="0"/>
              <a:buChar char="•"/>
            </a:pPr>
            <a:r>
              <a:rPr lang="en-US" sz="2400">
                <a:latin typeface="Segoe UI"/>
                <a:ea typeface="+mn-lt"/>
                <a:cs typeface="Segoe UI"/>
              </a:rPr>
              <a:t>Registration is more than just the Unique Entity ID (UEI)</a:t>
            </a:r>
            <a:endParaRPr lang="en-US"/>
          </a:p>
          <a:p>
            <a:pPr marL="742950" lvl="1" indent="-285750">
              <a:lnSpc>
                <a:spcPct val="150000"/>
              </a:lnSpc>
              <a:buFont typeface="Arial" panose="020B0604020202020204" pitchFamily="34" charset="0"/>
              <a:buChar char="•"/>
            </a:pPr>
            <a:r>
              <a:rPr lang="en-US" sz="2400">
                <a:latin typeface="Segoe UI"/>
                <a:ea typeface="+mn-lt"/>
                <a:cs typeface="Segoe UI"/>
              </a:rPr>
              <a:t>SAM.gov registrations must be renewed annually</a:t>
            </a:r>
            <a:endParaRPr lang="en-US" sz="2400" b="1">
              <a:latin typeface="Segoe UI"/>
              <a:ea typeface="+mn-lt"/>
              <a:cs typeface="Segoe UI"/>
            </a:endParaRPr>
          </a:p>
          <a:p>
            <a:pPr marL="742950" lvl="1" indent="-285750">
              <a:lnSpc>
                <a:spcPct val="150000"/>
              </a:lnSpc>
              <a:buFont typeface="Arial" panose="020B0604020202020204" pitchFamily="34" charset="0"/>
              <a:buChar char="•"/>
            </a:pPr>
            <a:endParaRPr lang="en-US" sz="2400">
              <a:latin typeface="Segoe UI"/>
              <a:ea typeface="+mn-lt"/>
              <a:cs typeface="Segoe UI"/>
            </a:endParaRPr>
          </a:p>
          <a:p>
            <a:pPr marL="285750" indent="-285750">
              <a:lnSpc>
                <a:spcPct val="150000"/>
              </a:lnSpc>
              <a:buFont typeface="Arial" panose="020B0604020202020204" pitchFamily="34" charset="0"/>
              <a:buChar char="•"/>
            </a:pPr>
            <a:r>
              <a:rPr lang="en-US" sz="2400">
                <a:latin typeface="Segoe UI"/>
                <a:ea typeface="+mn-lt"/>
                <a:cs typeface="Calibri"/>
              </a:rPr>
              <a:t>Go to our </a:t>
            </a:r>
            <a:r>
              <a:rPr lang="en-US" sz="2400">
                <a:latin typeface="Segoe UI"/>
                <a:ea typeface="+mn-lt"/>
                <a:cs typeface="Calibri"/>
                <a:hlinkClick r:id="rId5"/>
              </a:rPr>
              <a:t>Subrecipient Resources webpage</a:t>
            </a:r>
            <a:r>
              <a:rPr lang="en-US" sz="2400">
                <a:latin typeface="Segoe UI"/>
                <a:ea typeface="+mn-lt"/>
                <a:cs typeface="Calibri"/>
              </a:rPr>
              <a:t> for guides to register on SAM.gov</a:t>
            </a:r>
            <a:endParaRPr lang="en-US" sz="2400">
              <a:latin typeface="Segoe UI" panose="020B0502040204020203" pitchFamily="34" charset="0"/>
              <a:ea typeface="+mn-lt"/>
              <a:cs typeface="Calibri"/>
            </a:endParaRPr>
          </a:p>
          <a:p>
            <a:pPr marL="342900" indent="-342900">
              <a:buFont typeface="Arial" panose="020B0604020202020204" pitchFamily="34" charset="0"/>
              <a:buChar char="•"/>
            </a:pPr>
            <a:endParaRPr lang="en-US" sz="2400">
              <a:latin typeface="Segoe UI" panose="020B0502040204020203" pitchFamily="34" charset="0"/>
              <a:ea typeface="+mn-lt"/>
              <a:cs typeface="Segoe UI" panose="020B0502040204020203" pitchFamily="34" charset="0"/>
            </a:endParaRPr>
          </a:p>
        </p:txBody>
      </p:sp>
    </p:spTree>
    <p:extLst>
      <p:ext uri="{BB962C8B-B14F-4D97-AF65-F5344CB8AC3E}">
        <p14:creationId xmlns:p14="http://schemas.microsoft.com/office/powerpoint/2010/main" val="620932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1504A7F-B85F-4941-BFE4-DD71813B33EA}"/>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620389" y="130252"/>
            <a:ext cx="9694279" cy="1354499"/>
          </a:xfrm>
        </p:spPr>
        <p:txBody>
          <a:bodyPr>
            <a:normAutofit/>
          </a:bodyPr>
          <a:lstStyle/>
          <a:p>
            <a:r>
              <a:rPr lang="en-US" b="1">
                <a:solidFill>
                  <a:schemeClr val="accent1">
                    <a:lumMod val="75000"/>
                  </a:schemeClr>
                </a:solidFill>
                <a:latin typeface="Segoe UI"/>
                <a:cs typeface="Segoe UI"/>
              </a:rPr>
              <a:t>Is Your Organization Eligible?</a:t>
            </a:r>
            <a:endParaRPr lang="en-US" sz="4300" b="1">
              <a:solidFill>
                <a:schemeClr val="accent1">
                  <a:lumMod val="75000"/>
                </a:schemeClr>
              </a:solidFill>
              <a:latin typeface="Segoe UI"/>
              <a:cs typeface="Segoe UI"/>
            </a:endParaRPr>
          </a:p>
        </p:txBody>
      </p:sp>
      <p:sp>
        <p:nvSpPr>
          <p:cNvPr id="8" name="Content Placeholder 2">
            <a:extLst>
              <a:ext uri="{FF2B5EF4-FFF2-40B4-BE49-F238E27FC236}">
                <a16:creationId xmlns:a16="http://schemas.microsoft.com/office/drawing/2014/main" id="{496925D3-B7B9-4AEF-9647-66B9BA88ACCC}"/>
              </a:ext>
            </a:extLst>
          </p:cNvPr>
          <p:cNvSpPr>
            <a:spLocks noGrp="1"/>
          </p:cNvSpPr>
          <p:nvPr>
            <p:ph idx="1"/>
          </p:nvPr>
        </p:nvSpPr>
        <p:spPr>
          <a:xfrm>
            <a:off x="1999359" y="2393740"/>
            <a:ext cx="9384261" cy="4499880"/>
          </a:xfrm>
        </p:spPr>
        <p:txBody>
          <a:bodyPr vert="horz" lIns="91440" tIns="45720" rIns="91440" bIns="45720" rtlCol="0" anchor="t">
            <a:normAutofit/>
          </a:bodyPr>
          <a:lstStyle/>
          <a:p>
            <a:pPr marL="0" indent="0">
              <a:buNone/>
            </a:pPr>
            <a:endParaRPr lang="en-US" sz="2800">
              <a:solidFill>
                <a:srgbClr val="000000"/>
              </a:solidFill>
              <a:latin typeface="Segoe UI" panose="020B0502040204020203" pitchFamily="34" charset="0"/>
              <a:cs typeface="Segoe UI" panose="020B0502040204020203" pitchFamily="34" charset="0"/>
            </a:endParaRPr>
          </a:p>
          <a:p>
            <a:pPr marL="0" indent="0">
              <a:buNone/>
            </a:pPr>
            <a:endParaRPr lang="en-US">
              <a:solidFill>
                <a:srgbClr val="000000"/>
              </a:solidFill>
              <a:latin typeface="Segoe UI" panose="020B0502040204020203" pitchFamily="34" charset="0"/>
              <a:cs typeface="Segoe UI" panose="020B0502040204020203" pitchFamily="34" charset="0"/>
            </a:endParaRPr>
          </a:p>
          <a:p>
            <a:pPr marL="0" indent="0">
              <a:buNone/>
            </a:pPr>
            <a:endParaRPr lang="en-US">
              <a:latin typeface="Segoe UI" panose="020B0502040204020203" pitchFamily="34" charset="0"/>
              <a:cs typeface="Segoe UI" panose="020B0502040204020203" pitchFamily="34" charset="0"/>
            </a:endParaRPr>
          </a:p>
          <a:p>
            <a:pPr marL="0" indent="0">
              <a:buNone/>
            </a:pPr>
            <a:endParaRPr lang="en-US">
              <a:latin typeface="Segoe UI" panose="020B0502040204020203" pitchFamily="34" charset="0"/>
              <a:cs typeface="Segoe UI" panose="020B0502040204020203" pitchFamily="34" charset="0"/>
            </a:endParaRPr>
          </a:p>
        </p:txBody>
      </p:sp>
      <p:pic>
        <p:nvPicPr>
          <p:cNvPr id="7"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sp>
        <p:nvSpPr>
          <p:cNvPr id="4" name="Rectangle 3"/>
          <p:cNvSpPr/>
          <p:nvPr/>
        </p:nvSpPr>
        <p:spPr>
          <a:xfrm>
            <a:off x="1620389" y="1384390"/>
            <a:ext cx="9638015" cy="4847481"/>
          </a:xfrm>
          <a:prstGeom prst="rect">
            <a:avLst/>
          </a:prstGeom>
        </p:spPr>
        <p:txBody>
          <a:bodyPr wrap="square" lIns="91440" tIns="45720" rIns="91440" bIns="45720" anchor="t">
            <a:spAutoFit/>
          </a:bodyPr>
          <a:lstStyle/>
          <a:p>
            <a:r>
              <a:rPr lang="en-US" sz="2400">
                <a:latin typeface="Segoe UI"/>
                <a:cs typeface="Segoe UI"/>
              </a:rPr>
              <a:t>Insurance Requirements</a:t>
            </a:r>
            <a:endParaRPr lang="en-US"/>
          </a:p>
          <a:p>
            <a:pPr marL="285750" indent="-285750">
              <a:lnSpc>
                <a:spcPct val="150000"/>
              </a:lnSpc>
              <a:buFont typeface="Arial" panose="020B0604020202020204" pitchFamily="34" charset="0"/>
              <a:buChar char="•"/>
            </a:pPr>
            <a:r>
              <a:rPr lang="en-US" sz="2400">
                <a:latin typeface="Segoe UI"/>
                <a:ea typeface="+mn-lt"/>
                <a:cs typeface="Segoe UI"/>
              </a:rPr>
              <a:t>General liability insurance: </a:t>
            </a:r>
          </a:p>
          <a:p>
            <a:pPr marL="742950" lvl="1" indent="-285750">
              <a:lnSpc>
                <a:spcPct val="150000"/>
              </a:lnSpc>
              <a:buFont typeface="Arial" panose="020B0604020202020204" pitchFamily="34" charset="0"/>
              <a:buChar char="•"/>
            </a:pPr>
            <a:r>
              <a:rPr lang="en-US" sz="2400">
                <a:latin typeface="Segoe UI"/>
                <a:ea typeface="+mn-lt"/>
                <a:cs typeface="Segoe UI"/>
              </a:rPr>
              <a:t>All applicants must maintain general liability insurance during the contract term with the City listed as additionally insured</a:t>
            </a:r>
          </a:p>
          <a:p>
            <a:pPr marL="1200150" lvl="2" indent="-285750">
              <a:lnSpc>
                <a:spcPct val="150000"/>
              </a:lnSpc>
              <a:buFont typeface="Arial" panose="020B0604020202020204" pitchFamily="34" charset="0"/>
              <a:buChar char="•"/>
            </a:pPr>
            <a:r>
              <a:rPr lang="en-US">
                <a:latin typeface="Segoe UI"/>
                <a:ea typeface="+mn-lt"/>
                <a:cs typeface="Segoe UI"/>
              </a:rPr>
              <a:t>Certificate of Insurance must state "The City of Pittsburgh is additional insured in terms of general liability insurance" and have the City's address in the Certificate Holder section</a:t>
            </a:r>
            <a:r>
              <a:rPr lang="en-US">
                <a:ea typeface="+mn-lt"/>
                <a:cs typeface="+mn-lt"/>
              </a:rPr>
              <a:t> </a:t>
            </a:r>
            <a:endParaRPr lang="en-US">
              <a:latin typeface="Segoe UI"/>
              <a:ea typeface="+mn-lt"/>
              <a:cs typeface="Segoe UI"/>
            </a:endParaRPr>
          </a:p>
          <a:p>
            <a:pPr marL="285750" indent="-285750">
              <a:lnSpc>
                <a:spcPct val="150000"/>
              </a:lnSpc>
              <a:buFont typeface="Arial" panose="020B0604020202020204" pitchFamily="34" charset="0"/>
              <a:buChar char="•"/>
            </a:pPr>
            <a:r>
              <a:rPr lang="en-US" sz="2400">
                <a:latin typeface="Segoe UI"/>
                <a:ea typeface="+mn-lt"/>
                <a:cs typeface="Segoe UI"/>
              </a:rPr>
              <a:t>Worker's Compensation for organizations with paid staff</a:t>
            </a:r>
          </a:p>
          <a:p>
            <a:pPr marL="742950" lvl="1" indent="-285750">
              <a:lnSpc>
                <a:spcPct val="150000"/>
              </a:lnSpc>
              <a:buFont typeface="Arial" panose="020B0604020202020204" pitchFamily="34" charset="0"/>
              <a:buChar char="•"/>
            </a:pPr>
            <a:r>
              <a:rPr lang="en-US" sz="2400">
                <a:latin typeface="Segoe UI"/>
                <a:cs typeface="Segoe UI"/>
              </a:rPr>
              <a:t>If your organization has no paid staff, you will submit a waiver</a:t>
            </a:r>
          </a:p>
          <a:p>
            <a:pPr marL="342900" indent="-342900">
              <a:buFont typeface="Arial" panose="020B0604020202020204" pitchFamily="34" charset="0"/>
              <a:buChar char="•"/>
            </a:pPr>
            <a:endParaRPr lang="en-US" sz="24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80296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1504A7F-B85F-4941-BFE4-DD71813B33EA}"/>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509749" y="276142"/>
            <a:ext cx="9694279" cy="1354499"/>
          </a:xfrm>
        </p:spPr>
        <p:txBody>
          <a:bodyPr>
            <a:normAutofit/>
          </a:bodyPr>
          <a:lstStyle/>
          <a:p>
            <a:r>
              <a:rPr lang="en-US" sz="4000" b="1">
                <a:solidFill>
                  <a:schemeClr val="accent1">
                    <a:lumMod val="75000"/>
                  </a:schemeClr>
                </a:solidFill>
                <a:latin typeface="Segoe UI"/>
                <a:cs typeface="Segoe UI"/>
              </a:rPr>
              <a:t>Is Your Project Eligible?</a:t>
            </a:r>
            <a:endParaRPr lang="en-US" sz="4300" b="1">
              <a:solidFill>
                <a:schemeClr val="accent1">
                  <a:lumMod val="75000"/>
                </a:schemeClr>
              </a:solidFill>
              <a:latin typeface="Segoe UI"/>
              <a:cs typeface="Segoe UI"/>
            </a:endParaRPr>
          </a:p>
        </p:txBody>
      </p:sp>
      <p:sp>
        <p:nvSpPr>
          <p:cNvPr id="8" name="Content Placeholder 2">
            <a:extLst>
              <a:ext uri="{FF2B5EF4-FFF2-40B4-BE49-F238E27FC236}">
                <a16:creationId xmlns:a16="http://schemas.microsoft.com/office/drawing/2014/main" id="{496925D3-B7B9-4AEF-9647-66B9BA88ACCC}"/>
              </a:ext>
            </a:extLst>
          </p:cNvPr>
          <p:cNvSpPr>
            <a:spLocks noGrp="1"/>
          </p:cNvSpPr>
          <p:nvPr>
            <p:ph idx="1"/>
          </p:nvPr>
        </p:nvSpPr>
        <p:spPr>
          <a:xfrm>
            <a:off x="1664757" y="1948897"/>
            <a:ext cx="9384261" cy="4499880"/>
          </a:xfrm>
        </p:spPr>
        <p:txBody>
          <a:bodyPr vert="horz" lIns="91440" tIns="45720" rIns="91440" bIns="45720" rtlCol="0" anchor="t">
            <a:normAutofit/>
          </a:bodyPr>
          <a:lstStyle/>
          <a:p>
            <a:pPr marL="0" indent="0">
              <a:buClr>
                <a:schemeClr val="accent3"/>
              </a:buClr>
              <a:buNone/>
              <a:defRPr/>
            </a:pPr>
            <a:r>
              <a:rPr lang="en-US">
                <a:latin typeface="Segoe UI"/>
                <a:cs typeface="Segoe UI"/>
              </a:rPr>
              <a:t>For Public Service Grant, CDBG funds </a:t>
            </a:r>
            <a:r>
              <a:rPr lang="en-US" b="1" u="sng">
                <a:latin typeface="Segoe UI"/>
                <a:cs typeface="Segoe UI"/>
              </a:rPr>
              <a:t>MUST</a:t>
            </a:r>
            <a:r>
              <a:rPr lang="en-US">
                <a:latin typeface="Segoe UI"/>
                <a:cs typeface="Segoe UI"/>
              </a:rPr>
              <a:t>:</a:t>
            </a:r>
            <a:endParaRPr lang="en-US">
              <a:latin typeface="Calibri" panose="020F0502020204030204"/>
              <a:cs typeface="Calibri" panose="020F0502020204030204"/>
            </a:endParaRPr>
          </a:p>
          <a:p>
            <a:pPr marL="514350" indent="-514350">
              <a:buAutoNum type="arabicPeriod"/>
              <a:defRPr/>
            </a:pPr>
            <a:endParaRPr lang="en-US">
              <a:latin typeface="Segoe UI"/>
              <a:cs typeface="Segoe UI"/>
            </a:endParaRPr>
          </a:p>
          <a:p>
            <a:pPr marL="514350" indent="-514350">
              <a:buAutoNum type="arabicPeriod"/>
              <a:defRPr/>
            </a:pPr>
            <a:r>
              <a:rPr lang="en-US">
                <a:latin typeface="Segoe UI"/>
                <a:cs typeface="Segoe UI"/>
              </a:rPr>
              <a:t>Serve people that have low or moderate incomes</a:t>
            </a:r>
            <a:endParaRPr lang="en-US">
              <a:latin typeface="Segoe UI" panose="020B0502040204020203" pitchFamily="34" charset="0"/>
              <a:cs typeface="Segoe UI" panose="020B0502040204020203" pitchFamily="34" charset="0"/>
            </a:endParaRPr>
          </a:p>
          <a:p>
            <a:pPr marL="514350" indent="-514350">
              <a:buAutoNum type="arabicPeriod"/>
              <a:defRPr/>
            </a:pPr>
            <a:endParaRPr lang="en-US">
              <a:latin typeface="Segoe UI"/>
              <a:cs typeface="Segoe UI"/>
            </a:endParaRPr>
          </a:p>
          <a:p>
            <a:pPr marL="514350" indent="-514350">
              <a:buAutoNum type="arabicPeriod"/>
              <a:defRPr/>
            </a:pPr>
            <a:r>
              <a:rPr lang="en-US">
                <a:latin typeface="Segoe UI"/>
                <a:cs typeface="Segoe UI"/>
              </a:rPr>
              <a:t>Fit within one of the eligible project categories</a:t>
            </a:r>
            <a:endParaRPr lang="en-US">
              <a:latin typeface="Segoe UI" panose="020B0502040204020203" pitchFamily="34" charset="0"/>
              <a:cs typeface="Segoe UI" panose="020B0502040204020203" pitchFamily="34" charset="0"/>
            </a:endParaRPr>
          </a:p>
          <a:p>
            <a:pPr marL="0" indent="0">
              <a:buNone/>
              <a:defRPr/>
            </a:pPr>
            <a:endParaRPr lang="en-US">
              <a:latin typeface="Segoe UI" panose="020B0502040204020203" pitchFamily="34" charset="0"/>
              <a:cs typeface="Segoe UI" panose="020B0502040204020203" pitchFamily="34" charset="0"/>
            </a:endParaRPr>
          </a:p>
          <a:p>
            <a:pPr marL="0" indent="0">
              <a:buNone/>
              <a:defRPr/>
            </a:pPr>
            <a:endParaRPr lang="en-US">
              <a:latin typeface="Segoe UI" panose="020B0502040204020203" pitchFamily="34" charset="0"/>
              <a:cs typeface="Segoe UI" panose="020B0502040204020203" pitchFamily="34" charset="0"/>
            </a:endParaRPr>
          </a:p>
          <a:p>
            <a:pPr marL="0" indent="0">
              <a:buNone/>
              <a:defRPr/>
            </a:pPr>
            <a:endParaRPr lang="en-US">
              <a:latin typeface="Segoe UI" panose="020B0502040204020203" pitchFamily="34" charset="0"/>
              <a:cs typeface="Segoe UI" panose="020B0502040204020203" pitchFamily="34" charset="0"/>
            </a:endParaRPr>
          </a:p>
          <a:p>
            <a:pPr lvl="1">
              <a:defRPr/>
            </a:pPr>
            <a:endParaRPr lang="en-US">
              <a:latin typeface="Segoe UI" panose="020B0502040204020203" pitchFamily="34" charset="0"/>
              <a:cs typeface="Segoe UI" panose="020B0502040204020203" pitchFamily="34" charset="0"/>
            </a:endParaRPr>
          </a:p>
          <a:p>
            <a:pPr lvl="1">
              <a:buClr>
                <a:srgbClr val="A5A5A5"/>
              </a:buClr>
              <a:defRPr/>
            </a:pPr>
            <a:endParaRPr lang="en-US">
              <a:latin typeface="Segoe UI" panose="020B0502040204020203" pitchFamily="34" charset="0"/>
              <a:cs typeface="Segoe UI" panose="020B0502040204020203" pitchFamily="34" charset="0"/>
            </a:endParaRPr>
          </a:p>
          <a:p>
            <a:pPr marL="457200" lvl="1" indent="0">
              <a:buClr>
                <a:schemeClr val="accent3"/>
              </a:buClr>
              <a:buNone/>
              <a:defRPr/>
            </a:pPr>
            <a:endParaRPr lang="en-US">
              <a:latin typeface="Segoe UI" panose="020B0502040204020203" pitchFamily="34" charset="0"/>
              <a:cs typeface="Segoe UI" panose="020B0502040204020203" pitchFamily="34" charset="0"/>
            </a:endParaRPr>
          </a:p>
          <a:p>
            <a:pPr>
              <a:buClr>
                <a:schemeClr val="accent3"/>
              </a:buClr>
              <a:defRPr/>
            </a:pPr>
            <a:endParaRPr lang="en-US">
              <a:latin typeface="Calibri" panose="020F0502020204030204"/>
              <a:cs typeface="Calibri"/>
            </a:endParaRPr>
          </a:p>
        </p:txBody>
      </p:sp>
      <p:pic>
        <p:nvPicPr>
          <p:cNvPr id="7"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spTree>
    <p:extLst>
      <p:ext uri="{BB962C8B-B14F-4D97-AF65-F5344CB8AC3E}">
        <p14:creationId xmlns:p14="http://schemas.microsoft.com/office/powerpoint/2010/main" val="479630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1504A7F-B85F-4941-BFE4-DD71813B33EA}"/>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509749" y="276142"/>
            <a:ext cx="9694279" cy="1354499"/>
          </a:xfrm>
        </p:spPr>
        <p:txBody>
          <a:bodyPr>
            <a:normAutofit/>
          </a:bodyPr>
          <a:lstStyle/>
          <a:p>
            <a:r>
              <a:rPr lang="en-US" sz="4000" b="1">
                <a:solidFill>
                  <a:schemeClr val="accent1">
                    <a:lumMod val="75000"/>
                  </a:schemeClr>
                </a:solidFill>
                <a:latin typeface="Segoe UI"/>
                <a:cs typeface="Segoe UI"/>
              </a:rPr>
              <a:t>Is Your Project Eligible?</a:t>
            </a:r>
            <a:endParaRPr lang="en-US" sz="4300" b="1">
              <a:solidFill>
                <a:schemeClr val="accent1">
                  <a:lumMod val="75000"/>
                </a:schemeClr>
              </a:solidFill>
              <a:latin typeface="Segoe UI"/>
              <a:cs typeface="Segoe UI"/>
            </a:endParaRPr>
          </a:p>
        </p:txBody>
      </p:sp>
      <p:sp>
        <p:nvSpPr>
          <p:cNvPr id="8" name="Content Placeholder 2">
            <a:extLst>
              <a:ext uri="{FF2B5EF4-FFF2-40B4-BE49-F238E27FC236}">
                <a16:creationId xmlns:a16="http://schemas.microsoft.com/office/drawing/2014/main" id="{496925D3-B7B9-4AEF-9647-66B9BA88ACCC}"/>
              </a:ext>
            </a:extLst>
          </p:cNvPr>
          <p:cNvSpPr>
            <a:spLocks noGrp="1"/>
          </p:cNvSpPr>
          <p:nvPr>
            <p:ph idx="1"/>
          </p:nvPr>
        </p:nvSpPr>
        <p:spPr>
          <a:xfrm>
            <a:off x="1664757" y="1948897"/>
            <a:ext cx="9384261" cy="4499880"/>
          </a:xfrm>
        </p:spPr>
        <p:txBody>
          <a:bodyPr vert="horz" lIns="91440" tIns="45720" rIns="91440" bIns="45720" rtlCol="0" anchor="t">
            <a:normAutofit/>
          </a:bodyPr>
          <a:lstStyle/>
          <a:p>
            <a:pPr marL="0" indent="0">
              <a:buClr>
                <a:schemeClr val="accent3"/>
              </a:buClr>
              <a:buNone/>
              <a:defRPr/>
            </a:pPr>
            <a:r>
              <a:rPr lang="en-US" dirty="0">
                <a:latin typeface="Segoe UI"/>
                <a:cs typeface="Segoe UI"/>
              </a:rPr>
              <a:t>How does the City check that your project serves low- and moderate- income residents? Your organization must prove either:</a:t>
            </a:r>
            <a:endParaRPr lang="en-US" dirty="0"/>
          </a:p>
          <a:p>
            <a:pPr marL="457200" lvl="1" indent="0">
              <a:lnSpc>
                <a:spcPct val="100000"/>
              </a:lnSpc>
              <a:buClr>
                <a:srgbClr val="A5A5A5"/>
              </a:buClr>
              <a:buNone/>
              <a:defRPr/>
            </a:pPr>
            <a:endParaRPr lang="en-US" dirty="0">
              <a:latin typeface="Segoe UI"/>
              <a:ea typeface="+mn-lt"/>
              <a:cs typeface="Calibri"/>
            </a:endParaRPr>
          </a:p>
          <a:p>
            <a:pPr lvl="1">
              <a:lnSpc>
                <a:spcPct val="100000"/>
              </a:lnSpc>
              <a:defRPr/>
            </a:pPr>
            <a:r>
              <a:rPr lang="en-US" dirty="0">
                <a:latin typeface="Segoe UI"/>
                <a:ea typeface="+mn-lt"/>
                <a:cs typeface="Segoe UI"/>
              </a:rPr>
              <a:t>All clients are members of a specific eligible population group</a:t>
            </a:r>
          </a:p>
          <a:p>
            <a:pPr marL="457200" lvl="1" indent="0" algn="ctr">
              <a:lnSpc>
                <a:spcPct val="100000"/>
              </a:lnSpc>
              <a:buNone/>
              <a:defRPr/>
            </a:pPr>
            <a:r>
              <a:rPr lang="en-US" dirty="0">
                <a:latin typeface="Segoe UI"/>
                <a:ea typeface="+mn-lt"/>
                <a:cs typeface="Segoe UI"/>
              </a:rPr>
              <a:t>OR</a:t>
            </a:r>
          </a:p>
          <a:p>
            <a:pPr lvl="1">
              <a:lnSpc>
                <a:spcPct val="100000"/>
              </a:lnSpc>
              <a:defRPr/>
            </a:pPr>
            <a:r>
              <a:rPr lang="en-US" dirty="0">
                <a:latin typeface="Segoe UI"/>
                <a:ea typeface="+mn-lt"/>
                <a:cs typeface="Segoe UI"/>
              </a:rPr>
              <a:t>At least 51% of program clients are Pittsburgh residents with low or moderate incomes</a:t>
            </a:r>
            <a:endParaRPr lang="en-US" dirty="0">
              <a:latin typeface="Segoe UI"/>
              <a:cs typeface="Segoe UI"/>
            </a:endParaRPr>
          </a:p>
          <a:p>
            <a:pPr lvl="1">
              <a:spcBef>
                <a:spcPts val="500"/>
              </a:spcBef>
              <a:defRPr/>
            </a:pPr>
            <a:endParaRPr lang="en-US" dirty="0">
              <a:latin typeface="Segoe UI" panose="020B0502040204020203" pitchFamily="34" charset="0"/>
              <a:cs typeface="Segoe UI" panose="020B0502040204020203" pitchFamily="34" charset="0"/>
            </a:endParaRPr>
          </a:p>
          <a:p>
            <a:pPr lvl="1">
              <a:buClr>
                <a:srgbClr val="A5A5A5"/>
              </a:buClr>
              <a:defRPr/>
            </a:pPr>
            <a:endParaRPr lang="en-US" dirty="0">
              <a:latin typeface="Segoe UI" panose="020B0502040204020203" pitchFamily="34" charset="0"/>
              <a:cs typeface="Segoe UI" panose="020B0502040204020203" pitchFamily="34" charset="0"/>
            </a:endParaRPr>
          </a:p>
          <a:p>
            <a:pPr marL="457200" lvl="1" indent="0">
              <a:buClr>
                <a:schemeClr val="accent3"/>
              </a:buClr>
              <a:buNone/>
              <a:defRPr/>
            </a:pPr>
            <a:endParaRPr lang="en-US" dirty="0">
              <a:latin typeface="Segoe UI" panose="020B0502040204020203" pitchFamily="34" charset="0"/>
              <a:cs typeface="Segoe UI" panose="020B0502040204020203" pitchFamily="34" charset="0"/>
            </a:endParaRPr>
          </a:p>
          <a:p>
            <a:pPr>
              <a:buClr>
                <a:schemeClr val="accent3"/>
              </a:buClr>
              <a:defRPr/>
            </a:pPr>
            <a:endParaRPr lang="en-US" dirty="0">
              <a:latin typeface="Calibri" panose="020F0502020204030204"/>
              <a:cs typeface="Calibri"/>
            </a:endParaRPr>
          </a:p>
        </p:txBody>
      </p:sp>
      <p:pic>
        <p:nvPicPr>
          <p:cNvPr id="7"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spTree>
    <p:extLst>
      <p:ext uri="{BB962C8B-B14F-4D97-AF65-F5344CB8AC3E}">
        <p14:creationId xmlns:p14="http://schemas.microsoft.com/office/powerpoint/2010/main" val="2887335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1504A7F-B85F-4941-BFE4-DD71813B33EA}"/>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509749" y="276142"/>
            <a:ext cx="9694279" cy="1354499"/>
          </a:xfrm>
        </p:spPr>
        <p:txBody>
          <a:bodyPr>
            <a:normAutofit/>
          </a:bodyPr>
          <a:lstStyle/>
          <a:p>
            <a:r>
              <a:rPr lang="en-US" sz="4000" b="1">
                <a:solidFill>
                  <a:schemeClr val="accent1">
                    <a:lumMod val="75000"/>
                  </a:schemeClr>
                </a:solidFill>
                <a:latin typeface="Segoe UI"/>
                <a:cs typeface="Segoe UI"/>
              </a:rPr>
              <a:t>Presumed Benefit Populations</a:t>
            </a:r>
            <a:endParaRPr lang="en-US" sz="4300" b="1">
              <a:solidFill>
                <a:schemeClr val="accent1">
                  <a:lumMod val="75000"/>
                </a:schemeClr>
              </a:solidFill>
              <a:latin typeface="Segoe UI"/>
              <a:cs typeface="Segoe UI"/>
            </a:endParaRPr>
          </a:p>
        </p:txBody>
      </p:sp>
      <p:pic>
        <p:nvPicPr>
          <p:cNvPr id="7"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sp>
        <p:nvSpPr>
          <p:cNvPr id="9" name="Rectangle 8"/>
          <p:cNvSpPr/>
          <p:nvPr/>
        </p:nvSpPr>
        <p:spPr>
          <a:xfrm>
            <a:off x="1509748" y="1582341"/>
            <a:ext cx="9245327" cy="3785652"/>
          </a:xfrm>
          <a:prstGeom prst="rect">
            <a:avLst/>
          </a:prstGeom>
        </p:spPr>
        <p:txBody>
          <a:bodyPr wrap="square" lIns="91440" tIns="45720" rIns="91440" bIns="45720" anchor="t">
            <a:spAutoFit/>
          </a:bodyPr>
          <a:lstStyle/>
          <a:p>
            <a:r>
              <a:rPr lang="en-US" sz="2400">
                <a:latin typeface="Segoe UI"/>
                <a:cs typeface="Segoe UI"/>
              </a:rPr>
              <a:t>Some populations are generally </a:t>
            </a:r>
            <a:r>
              <a:rPr lang="en-US" sz="2400" b="1">
                <a:latin typeface="Segoe UI"/>
                <a:cs typeface="Segoe UI"/>
              </a:rPr>
              <a:t>presumed</a:t>
            </a:r>
            <a:r>
              <a:rPr lang="en-US" sz="2400">
                <a:latin typeface="Segoe UI"/>
                <a:cs typeface="Segoe UI"/>
              </a:rPr>
              <a:t> to be principally low- and moderate-income persons: </a:t>
            </a:r>
            <a:endParaRPr lang="en-US" sz="2400">
              <a:latin typeface="Segoe UI" panose="020B0502040204020203" pitchFamily="34" charset="0"/>
              <a:cs typeface="Segoe UI" panose="020B0502040204020203" pitchFamily="34" charset="0"/>
            </a:endParaRPr>
          </a:p>
          <a:p>
            <a:pPr marL="800100" lvl="1" indent="-342900">
              <a:buAutoNum type="alphaLcPeriod"/>
            </a:pPr>
            <a:r>
              <a:rPr lang="en-US" sz="2400">
                <a:latin typeface="Segoe UI"/>
                <a:cs typeface="Segoe UI"/>
              </a:rPr>
              <a:t>Abused children </a:t>
            </a:r>
            <a:endParaRPr lang="en-US" sz="2400">
              <a:latin typeface="Segoe UI" panose="020B0502040204020203" pitchFamily="34" charset="0"/>
              <a:cs typeface="Segoe UI" panose="020B0502040204020203" pitchFamily="34" charset="0"/>
            </a:endParaRPr>
          </a:p>
          <a:p>
            <a:pPr marL="800100" lvl="1" indent="-342900">
              <a:buAutoNum type="alphaLcPeriod"/>
            </a:pPr>
            <a:r>
              <a:rPr lang="en-US" sz="2400">
                <a:latin typeface="Segoe UI"/>
                <a:cs typeface="Segoe UI"/>
              </a:rPr>
              <a:t>Older adults (aged 62+)</a:t>
            </a:r>
          </a:p>
          <a:p>
            <a:pPr marL="800100" lvl="1" indent="-342900">
              <a:buAutoNum type="alphaLcPeriod"/>
            </a:pPr>
            <a:r>
              <a:rPr lang="en-US" sz="2400">
                <a:latin typeface="Segoe UI"/>
                <a:cs typeface="Segoe UI"/>
              </a:rPr>
              <a:t>Victims of Intimate Partner Violence</a:t>
            </a:r>
          </a:p>
          <a:p>
            <a:pPr marL="800100" lvl="1" indent="-342900">
              <a:buAutoNum type="alphaLcPeriod"/>
            </a:pPr>
            <a:r>
              <a:rPr lang="en-US" sz="2400">
                <a:latin typeface="Segoe UI"/>
                <a:cs typeface="Segoe UI"/>
              </a:rPr>
              <a:t>Persons experiencing homelessness</a:t>
            </a:r>
          </a:p>
          <a:p>
            <a:pPr marL="800100" lvl="1" indent="-342900">
              <a:buAutoNum type="alphaLcPeriod"/>
            </a:pPr>
            <a:r>
              <a:rPr lang="en-US" sz="2400">
                <a:latin typeface="Segoe UI"/>
                <a:cs typeface="Segoe UI"/>
              </a:rPr>
              <a:t>Illiterate adults </a:t>
            </a:r>
            <a:endParaRPr lang="en-US" sz="2400">
              <a:latin typeface="Segoe UI" panose="020B0502040204020203" pitchFamily="34" charset="0"/>
              <a:cs typeface="Segoe UI" panose="020B0502040204020203" pitchFamily="34" charset="0"/>
            </a:endParaRPr>
          </a:p>
          <a:p>
            <a:pPr marL="800100" lvl="1" indent="-342900">
              <a:buAutoNum type="alphaLcPeriod"/>
            </a:pPr>
            <a:r>
              <a:rPr lang="en-US" sz="2400">
                <a:latin typeface="Segoe UI"/>
                <a:cs typeface="Segoe UI"/>
              </a:rPr>
              <a:t>Persons living with AIDS </a:t>
            </a:r>
            <a:endParaRPr lang="en-US" sz="2400">
              <a:latin typeface="Segoe UI" panose="020B0502040204020203" pitchFamily="34" charset="0"/>
              <a:cs typeface="Segoe UI" panose="020B0502040204020203" pitchFamily="34" charset="0"/>
            </a:endParaRPr>
          </a:p>
          <a:p>
            <a:pPr marL="800100" lvl="1" indent="-342900">
              <a:buAutoNum type="alphaLcPeriod"/>
            </a:pPr>
            <a:r>
              <a:rPr lang="en-US" sz="2400">
                <a:latin typeface="Segoe UI"/>
                <a:cs typeface="Segoe UI"/>
              </a:rPr>
              <a:t>Migrant farm workers </a:t>
            </a:r>
            <a:endParaRPr lang="en-US" sz="2400">
              <a:latin typeface="Segoe UI" panose="020B0502040204020203" pitchFamily="34" charset="0"/>
              <a:cs typeface="Segoe UI" panose="020B0502040204020203" pitchFamily="34" charset="0"/>
            </a:endParaRPr>
          </a:p>
          <a:p>
            <a:pPr marL="800100" lvl="1" indent="-342900">
              <a:buAutoNum type="alphaLcPeriod"/>
            </a:pPr>
            <a:r>
              <a:rPr lang="en-US" sz="2400">
                <a:latin typeface="Segoe UI"/>
                <a:cs typeface="Segoe UI"/>
              </a:rPr>
              <a:t>Severely disabled adults (</a:t>
            </a:r>
            <a:r>
              <a:rPr lang="en-US" sz="2400">
                <a:latin typeface="Segoe UI"/>
                <a:cs typeface="Segoe UI"/>
                <a:hlinkClick r:id="rId5"/>
              </a:rPr>
              <a:t>as defined by the Census Bureau</a:t>
            </a:r>
            <a:r>
              <a:rPr lang="en-US" sz="2400">
                <a:latin typeface="Segoe UI"/>
                <a:cs typeface="Segoe UI"/>
              </a:rPr>
              <a:t>)</a:t>
            </a:r>
            <a:endParaRPr lang="en-US" sz="24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21144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3" name="Slide Number Placeholder 2"/>
          <p:cNvSpPr>
            <a:spLocks noGrp="1"/>
          </p:cNvSpPr>
          <p:nvPr>
            <p:ph type="sldNum" idx="12"/>
          </p:nvPr>
        </p:nvSpPr>
        <p:spPr/>
        <p:txBody>
          <a:bodyPr/>
          <a:lstStyle/>
          <a:p>
            <a:fld id="{00000000-1234-1234-1234-123412341234}" type="slidenum">
              <a:rPr lang="en" smtClean="0"/>
              <a:pPr/>
              <a:t>14</a:t>
            </a:fld>
            <a:endParaRPr lang="en"/>
          </a:p>
        </p:txBody>
      </p:sp>
      <p:sp>
        <p:nvSpPr>
          <p:cNvPr id="10" name="Rectangle 9">
            <a:extLst>
              <a:ext uri="{FF2B5EF4-FFF2-40B4-BE49-F238E27FC236}">
                <a16:creationId xmlns:a16="http://schemas.microsoft.com/office/drawing/2014/main" id="{E1504A7F-B85F-4941-BFE4-DD71813B33EA}"/>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sp>
        <p:nvSpPr>
          <p:cNvPr id="6" name="Rectangle 5"/>
          <p:cNvSpPr/>
          <p:nvPr/>
        </p:nvSpPr>
        <p:spPr>
          <a:xfrm>
            <a:off x="1671209" y="1333676"/>
            <a:ext cx="9733875" cy="4708981"/>
          </a:xfrm>
          <a:prstGeom prst="rect">
            <a:avLst/>
          </a:prstGeom>
        </p:spPr>
        <p:txBody>
          <a:bodyPr wrap="square" lIns="91440" tIns="45720" rIns="91440" bIns="45720" anchor="t">
            <a:spAutoFit/>
          </a:bodyPr>
          <a:lstStyle/>
          <a:p>
            <a:r>
              <a:rPr lang="en-US" sz="2000" dirty="0">
                <a:latin typeface="Segoe UI"/>
                <a:cs typeface="Segoe UI"/>
              </a:rPr>
              <a:t>Information Required:</a:t>
            </a:r>
          </a:p>
          <a:p>
            <a:pPr marL="342900" indent="-342900">
              <a:buFont typeface="Arial" panose="020B0604020202020204" pitchFamily="34" charset="0"/>
              <a:buChar char="•"/>
            </a:pPr>
            <a:r>
              <a:rPr lang="en-US" sz="2000" dirty="0">
                <a:latin typeface="Segoe UI"/>
                <a:cs typeface="Segoe UI"/>
              </a:rPr>
              <a:t>Family size and income from every family member 18 and over</a:t>
            </a:r>
            <a:endParaRPr lang="en-US" dirty="0">
              <a:latin typeface="Segoe UI"/>
              <a:cs typeface="Segoe UI"/>
            </a:endParaRPr>
          </a:p>
          <a:p>
            <a:pPr marL="342900" indent="-342900">
              <a:buFont typeface="Arial" panose="020B0604020202020204" pitchFamily="34" charset="0"/>
              <a:buChar char="•"/>
            </a:pPr>
            <a:r>
              <a:rPr lang="en-US" sz="2000" dirty="0">
                <a:latin typeface="Segoe UI"/>
                <a:cs typeface="Segoe UI"/>
              </a:rPr>
              <a:t>Gross income before any payroll deductions </a:t>
            </a:r>
            <a:endParaRPr lang="en-US" dirty="0">
              <a:latin typeface="Segoe UI"/>
              <a:cs typeface="Segoe UI"/>
            </a:endParaRPr>
          </a:p>
          <a:p>
            <a:pPr marL="342900" indent="-342900">
              <a:buFont typeface="Arial" panose="020B0604020202020204" pitchFamily="34" charset="0"/>
              <a:buChar char="•"/>
            </a:pPr>
            <a:r>
              <a:rPr lang="en-US" sz="2000" dirty="0">
                <a:latin typeface="Segoe UI"/>
                <a:cs typeface="Segoe UI"/>
              </a:rPr>
              <a:t>Income source must be current (within 90 days)</a:t>
            </a:r>
          </a:p>
          <a:p>
            <a:endParaRPr lang="en-US" sz="2000" dirty="0">
              <a:latin typeface="Segoe UI" panose="020B0502040204020203" pitchFamily="34" charset="0"/>
              <a:cs typeface="Segoe UI" panose="020B0502040204020203" pitchFamily="34" charset="0"/>
            </a:endParaRPr>
          </a:p>
          <a:p>
            <a:r>
              <a:rPr lang="en-US" sz="2000" dirty="0">
                <a:latin typeface="Segoe UI"/>
                <a:cs typeface="Segoe UI"/>
              </a:rPr>
              <a:t>Annual Income Includes: </a:t>
            </a:r>
            <a:endParaRPr lang="en-US" sz="20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000" dirty="0">
                <a:latin typeface="Segoe UI"/>
                <a:cs typeface="Segoe UI"/>
              </a:rPr>
              <a:t>Wages, salaries, overtime pay, commissions, fees, tips and bonuses </a:t>
            </a:r>
            <a:endParaRPr lang="en-US" sz="20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000" dirty="0">
                <a:latin typeface="Segoe UI"/>
                <a:cs typeface="Segoe UI"/>
              </a:rPr>
              <a:t>Unemployment payments </a:t>
            </a:r>
            <a:endParaRPr lang="en-US" sz="20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000" dirty="0">
                <a:latin typeface="Segoe UI"/>
                <a:cs typeface="Segoe UI"/>
              </a:rPr>
              <a:t>Disability compensation </a:t>
            </a:r>
            <a:endParaRPr lang="en-US" sz="20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000" dirty="0">
                <a:latin typeface="Segoe UI"/>
                <a:cs typeface="Segoe UI"/>
              </a:rPr>
              <a:t>Worker’s compensation </a:t>
            </a:r>
            <a:endParaRPr lang="en-US" sz="20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000" dirty="0">
                <a:latin typeface="Segoe UI"/>
                <a:cs typeface="Segoe UI"/>
              </a:rPr>
              <a:t>Severance pay</a:t>
            </a:r>
            <a:endParaRPr lang="en-US" sz="20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000" dirty="0">
                <a:latin typeface="Segoe UI"/>
                <a:cs typeface="Segoe UI"/>
              </a:rPr>
              <a:t>Alimony and child support payments </a:t>
            </a:r>
            <a:endParaRPr lang="en-US" sz="20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000" dirty="0">
                <a:latin typeface="Segoe UI"/>
                <a:cs typeface="Segoe UI"/>
              </a:rPr>
              <a:t>Net income from the operation of a business or profession </a:t>
            </a:r>
            <a:endParaRPr lang="en-US" sz="20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000" dirty="0">
                <a:latin typeface="Segoe UI"/>
                <a:cs typeface="Segoe UI"/>
              </a:rPr>
              <a:t>Temporary Assistance for Needy Families (TANF) </a:t>
            </a:r>
            <a:endParaRPr lang="en-US" sz="20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000" dirty="0">
                <a:latin typeface="Segoe UI"/>
                <a:cs typeface="Segoe UI"/>
              </a:rPr>
              <a:t>Social Security and Social Security Income </a:t>
            </a:r>
            <a:endParaRPr lang="en-US" sz="2000" dirty="0">
              <a:latin typeface="Segoe UI" panose="020B0502040204020203" pitchFamily="34" charset="0"/>
              <a:cs typeface="Segoe UI" panose="020B0502040204020203" pitchFamily="34" charset="0"/>
            </a:endParaRPr>
          </a:p>
        </p:txBody>
      </p:sp>
      <p:sp>
        <p:nvSpPr>
          <p:cNvPr id="15" name="Title 1">
            <a:extLst>
              <a:ext uri="{FF2B5EF4-FFF2-40B4-BE49-F238E27FC236}">
                <a16:creationId xmlns:a16="http://schemas.microsoft.com/office/drawing/2014/main" id="{FB7CEC65-BD03-4ECB-B6B2-F296D5FF2CBC}"/>
              </a:ext>
            </a:extLst>
          </p:cNvPr>
          <p:cNvSpPr>
            <a:spLocks noGrp="1"/>
          </p:cNvSpPr>
          <p:nvPr>
            <p:ph type="title"/>
          </p:nvPr>
        </p:nvSpPr>
        <p:spPr>
          <a:xfrm>
            <a:off x="1509749" y="276142"/>
            <a:ext cx="9694279" cy="914471"/>
          </a:xfrm>
        </p:spPr>
        <p:txBody>
          <a:bodyPr>
            <a:normAutofit/>
          </a:bodyPr>
          <a:lstStyle/>
          <a:p>
            <a:r>
              <a:rPr lang="en-US" sz="4000" b="1">
                <a:solidFill>
                  <a:schemeClr val="accent1">
                    <a:lumMod val="75000"/>
                  </a:schemeClr>
                </a:solidFill>
                <a:latin typeface="Segoe UI"/>
                <a:cs typeface="Segoe UI"/>
              </a:rPr>
              <a:t>Clientele Income Verification</a:t>
            </a:r>
            <a:endParaRPr lang="en-US" sz="4300" b="1">
              <a:solidFill>
                <a:schemeClr val="accent1">
                  <a:lumMod val="75000"/>
                </a:schemeClr>
              </a:solidFill>
              <a:latin typeface="Segoe UI"/>
              <a:cs typeface="Segoe UI"/>
            </a:endParaRPr>
          </a:p>
        </p:txBody>
      </p:sp>
    </p:spTree>
    <p:extLst>
      <p:ext uri="{BB962C8B-B14F-4D97-AF65-F5344CB8AC3E}">
        <p14:creationId xmlns:p14="http://schemas.microsoft.com/office/powerpoint/2010/main" val="2733359662"/>
      </p:ext>
    </p:extLst>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3" name="Slide Number Placeholder 2"/>
          <p:cNvSpPr>
            <a:spLocks noGrp="1"/>
          </p:cNvSpPr>
          <p:nvPr>
            <p:ph type="sldNum" idx="12"/>
          </p:nvPr>
        </p:nvSpPr>
        <p:spPr/>
        <p:txBody>
          <a:bodyPr/>
          <a:lstStyle/>
          <a:p>
            <a:fld id="{00000000-1234-1234-1234-123412341234}" type="slidenum">
              <a:rPr lang="en" smtClean="0"/>
              <a:pPr/>
              <a:t>15</a:t>
            </a:fld>
            <a:endParaRPr lang="en"/>
          </a:p>
        </p:txBody>
      </p:sp>
      <p:sp>
        <p:nvSpPr>
          <p:cNvPr id="10" name="Rectangle 9">
            <a:extLst>
              <a:ext uri="{FF2B5EF4-FFF2-40B4-BE49-F238E27FC236}">
                <a16:creationId xmlns:a16="http://schemas.microsoft.com/office/drawing/2014/main" id="{E1504A7F-B85F-4941-BFE4-DD71813B33EA}"/>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sp>
        <p:nvSpPr>
          <p:cNvPr id="15" name="Title 1">
            <a:extLst>
              <a:ext uri="{FF2B5EF4-FFF2-40B4-BE49-F238E27FC236}">
                <a16:creationId xmlns:a16="http://schemas.microsoft.com/office/drawing/2014/main" id="{FB7CEC65-BD03-4ECB-B6B2-F296D5FF2CBC}"/>
              </a:ext>
            </a:extLst>
          </p:cNvPr>
          <p:cNvSpPr>
            <a:spLocks noGrp="1"/>
          </p:cNvSpPr>
          <p:nvPr>
            <p:ph type="title"/>
          </p:nvPr>
        </p:nvSpPr>
        <p:spPr>
          <a:xfrm>
            <a:off x="1509749" y="276142"/>
            <a:ext cx="9694279" cy="957401"/>
          </a:xfrm>
        </p:spPr>
        <p:txBody>
          <a:bodyPr>
            <a:normAutofit/>
          </a:bodyPr>
          <a:lstStyle/>
          <a:p>
            <a:r>
              <a:rPr lang="en-US" sz="4000" b="1">
                <a:solidFill>
                  <a:schemeClr val="accent1">
                    <a:lumMod val="75000"/>
                  </a:schemeClr>
                </a:solidFill>
                <a:latin typeface="Segoe UI"/>
                <a:cs typeface="Segoe UI"/>
              </a:rPr>
              <a:t>Income Limits </a:t>
            </a:r>
            <a:endParaRPr lang="en-US" sz="4300" b="1">
              <a:solidFill>
                <a:schemeClr val="accent1">
                  <a:lumMod val="75000"/>
                </a:schemeClr>
              </a:solidFill>
              <a:latin typeface="Segoe UI"/>
              <a:cs typeface="Segoe UI"/>
            </a:endParaRPr>
          </a:p>
        </p:txBody>
      </p:sp>
      <p:pic>
        <p:nvPicPr>
          <p:cNvPr id="4" name="Picture 3">
            <a:extLst>
              <a:ext uri="{FF2B5EF4-FFF2-40B4-BE49-F238E27FC236}">
                <a16:creationId xmlns:a16="http://schemas.microsoft.com/office/drawing/2014/main" id="{DEB28346-DDB3-4084-A3B3-0E3F6BCADC63}"/>
              </a:ext>
            </a:extLst>
          </p:cNvPr>
          <p:cNvPicPr>
            <a:picLocks noChangeAspect="1"/>
          </p:cNvPicPr>
          <p:nvPr/>
        </p:nvPicPr>
        <p:blipFill>
          <a:blip r:embed="rId5"/>
          <a:stretch>
            <a:fillRect/>
          </a:stretch>
        </p:blipFill>
        <p:spPr>
          <a:xfrm>
            <a:off x="2641649" y="1198277"/>
            <a:ext cx="6937478" cy="5383581"/>
          </a:xfrm>
          <a:prstGeom prst="rect">
            <a:avLst/>
          </a:prstGeom>
        </p:spPr>
      </p:pic>
    </p:spTree>
    <p:extLst>
      <p:ext uri="{BB962C8B-B14F-4D97-AF65-F5344CB8AC3E}">
        <p14:creationId xmlns:p14="http://schemas.microsoft.com/office/powerpoint/2010/main" val="3290490348"/>
      </p:ext>
    </p:extLst>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3" name="Slide Number Placeholder 2"/>
          <p:cNvSpPr>
            <a:spLocks noGrp="1"/>
          </p:cNvSpPr>
          <p:nvPr>
            <p:ph type="sldNum" idx="12"/>
          </p:nvPr>
        </p:nvSpPr>
        <p:spPr/>
        <p:txBody>
          <a:bodyPr/>
          <a:lstStyle/>
          <a:p>
            <a:fld id="{00000000-1234-1234-1234-123412341234}" type="slidenum">
              <a:rPr lang="en" smtClean="0"/>
              <a:pPr/>
              <a:t>16</a:t>
            </a:fld>
            <a:endParaRPr lang="en"/>
          </a:p>
        </p:txBody>
      </p:sp>
      <p:sp>
        <p:nvSpPr>
          <p:cNvPr id="10" name="Rectangle 9">
            <a:extLst>
              <a:ext uri="{FF2B5EF4-FFF2-40B4-BE49-F238E27FC236}">
                <a16:creationId xmlns:a16="http://schemas.microsoft.com/office/drawing/2014/main" id="{E1504A7F-B85F-4941-BFE4-DD71813B33EA}"/>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sp>
        <p:nvSpPr>
          <p:cNvPr id="15" name="Title 1">
            <a:extLst>
              <a:ext uri="{FF2B5EF4-FFF2-40B4-BE49-F238E27FC236}">
                <a16:creationId xmlns:a16="http://schemas.microsoft.com/office/drawing/2014/main" id="{FB7CEC65-BD03-4ECB-B6B2-F296D5FF2CBC}"/>
              </a:ext>
            </a:extLst>
          </p:cNvPr>
          <p:cNvSpPr>
            <a:spLocks noGrp="1"/>
          </p:cNvSpPr>
          <p:nvPr>
            <p:ph type="title"/>
          </p:nvPr>
        </p:nvSpPr>
        <p:spPr>
          <a:xfrm>
            <a:off x="1509749" y="276142"/>
            <a:ext cx="9694279" cy="1118387"/>
          </a:xfrm>
        </p:spPr>
        <p:txBody>
          <a:bodyPr>
            <a:normAutofit/>
          </a:bodyPr>
          <a:lstStyle/>
          <a:p>
            <a:r>
              <a:rPr lang="en-US" sz="4000" b="1">
                <a:solidFill>
                  <a:schemeClr val="accent1">
                    <a:lumMod val="75000"/>
                  </a:schemeClr>
                </a:solidFill>
                <a:latin typeface="Segoe UI"/>
                <a:cs typeface="Segoe UI"/>
              </a:rPr>
              <a:t>Income Verification Examples</a:t>
            </a:r>
            <a:endParaRPr lang="en-US" sz="4300" b="1">
              <a:solidFill>
                <a:schemeClr val="accent1">
                  <a:lumMod val="75000"/>
                </a:schemeClr>
              </a:solidFill>
              <a:latin typeface="Segoe UI"/>
              <a:cs typeface="Segoe UI"/>
            </a:endParaRPr>
          </a:p>
        </p:txBody>
      </p:sp>
      <p:sp>
        <p:nvSpPr>
          <p:cNvPr id="2" name="TextBox 1">
            <a:extLst>
              <a:ext uri="{FF2B5EF4-FFF2-40B4-BE49-F238E27FC236}">
                <a16:creationId xmlns:a16="http://schemas.microsoft.com/office/drawing/2014/main" id="{8E02EE19-1411-829C-B588-DF118548EC02}"/>
              </a:ext>
            </a:extLst>
          </p:cNvPr>
          <p:cNvSpPr txBox="1"/>
          <p:nvPr/>
        </p:nvSpPr>
        <p:spPr>
          <a:xfrm>
            <a:off x="1836963" y="1966232"/>
            <a:ext cx="8286750" cy="43396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400" dirty="0">
                <a:latin typeface="Segoe UI"/>
                <a:cs typeface="Calibri"/>
              </a:rPr>
              <a:t>Client intake form/pay stub verification</a:t>
            </a:r>
            <a:endParaRPr lang="en-US" dirty="0"/>
          </a:p>
          <a:p>
            <a:pPr marL="342900" indent="-342900">
              <a:buFont typeface="Arial"/>
              <a:buChar char="•"/>
            </a:pPr>
            <a:endParaRPr lang="en-US" sz="2400" dirty="0">
              <a:latin typeface="Segoe UI"/>
              <a:cs typeface="Calibri"/>
            </a:endParaRPr>
          </a:p>
          <a:p>
            <a:pPr marL="342900" indent="-342900">
              <a:buFont typeface="Arial"/>
              <a:buChar char="•"/>
            </a:pPr>
            <a:r>
              <a:rPr lang="en-US" sz="2400" dirty="0">
                <a:latin typeface="Segoe UI"/>
                <a:cs typeface="Calibri"/>
              </a:rPr>
              <a:t>Eligibility for Free/Reduced Lunch </a:t>
            </a:r>
          </a:p>
          <a:p>
            <a:pPr marL="342900" indent="-342900">
              <a:buFont typeface="Arial"/>
              <a:buChar char="•"/>
            </a:pPr>
            <a:endParaRPr lang="en-US" sz="2400" dirty="0">
              <a:latin typeface="Segoe UI"/>
              <a:cs typeface="Calibri"/>
            </a:endParaRPr>
          </a:p>
          <a:p>
            <a:pPr marL="342900" indent="-342900">
              <a:buFont typeface="Arial"/>
              <a:buChar char="•"/>
            </a:pPr>
            <a:r>
              <a:rPr lang="en-US" sz="2400" dirty="0">
                <a:latin typeface="Segoe UI"/>
                <a:cs typeface="Calibri"/>
              </a:rPr>
              <a:t>Enrollment in other federal assistance programs</a:t>
            </a:r>
          </a:p>
          <a:p>
            <a:pPr marL="342900" indent="-342900">
              <a:buFont typeface="Arial"/>
              <a:buChar char="•"/>
            </a:pPr>
            <a:endParaRPr lang="en-US" sz="2400" dirty="0">
              <a:latin typeface="Segoe UI"/>
              <a:cs typeface="Calibri"/>
            </a:endParaRPr>
          </a:p>
          <a:p>
            <a:pPr algn="ctr"/>
            <a:r>
              <a:rPr lang="en-US" sz="3200" dirty="0">
                <a:latin typeface="Segoe UI"/>
                <a:cs typeface="Calibri"/>
              </a:rPr>
              <a:t>Please be aware you must verify income or eligibility status of </a:t>
            </a:r>
            <a:r>
              <a:rPr lang="en-US" sz="3200" b="1" dirty="0">
                <a:latin typeface="Segoe UI"/>
                <a:cs typeface="Calibri"/>
              </a:rPr>
              <a:t>EVERY INDIVIDUAL</a:t>
            </a:r>
            <a:r>
              <a:rPr lang="en-US" sz="3200" dirty="0">
                <a:latin typeface="Segoe UI"/>
                <a:cs typeface="Calibri"/>
              </a:rPr>
              <a:t> served with this funding</a:t>
            </a:r>
          </a:p>
          <a:p>
            <a:endParaRPr lang="en-US" dirty="0">
              <a:cs typeface="Calibri"/>
            </a:endParaRPr>
          </a:p>
          <a:p>
            <a:endParaRPr lang="en-US" dirty="0">
              <a:cs typeface="Calibri"/>
            </a:endParaRPr>
          </a:p>
        </p:txBody>
      </p:sp>
    </p:spTree>
    <p:extLst>
      <p:ext uri="{BB962C8B-B14F-4D97-AF65-F5344CB8AC3E}">
        <p14:creationId xmlns:p14="http://schemas.microsoft.com/office/powerpoint/2010/main" val="1264702853"/>
      </p:ext>
    </p:extLst>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1504A7F-B85F-4941-BFE4-DD71813B33EA}"/>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509749" y="276142"/>
            <a:ext cx="9694279" cy="1354499"/>
          </a:xfrm>
        </p:spPr>
        <p:txBody>
          <a:bodyPr>
            <a:normAutofit/>
          </a:bodyPr>
          <a:lstStyle/>
          <a:p>
            <a:r>
              <a:rPr lang="en-US" b="1">
                <a:solidFill>
                  <a:schemeClr val="accent1">
                    <a:lumMod val="75000"/>
                  </a:schemeClr>
                </a:solidFill>
                <a:latin typeface="Segoe UI"/>
                <a:cs typeface="Segoe UI"/>
              </a:rPr>
              <a:t>Project Types</a:t>
            </a:r>
            <a:endParaRPr lang="en-US" sz="4300" b="1">
              <a:solidFill>
                <a:schemeClr val="accent1">
                  <a:lumMod val="75000"/>
                </a:schemeClr>
              </a:solidFill>
              <a:latin typeface="Segoe UI"/>
              <a:cs typeface="Segoe UI"/>
            </a:endParaRPr>
          </a:p>
        </p:txBody>
      </p:sp>
      <p:sp>
        <p:nvSpPr>
          <p:cNvPr id="8" name="Content Placeholder 2">
            <a:extLst>
              <a:ext uri="{FF2B5EF4-FFF2-40B4-BE49-F238E27FC236}">
                <a16:creationId xmlns:a16="http://schemas.microsoft.com/office/drawing/2014/main" id="{496925D3-B7B9-4AEF-9647-66B9BA88ACCC}"/>
              </a:ext>
            </a:extLst>
          </p:cNvPr>
          <p:cNvSpPr>
            <a:spLocks noGrp="1"/>
          </p:cNvSpPr>
          <p:nvPr>
            <p:ph idx="1"/>
          </p:nvPr>
        </p:nvSpPr>
        <p:spPr>
          <a:xfrm>
            <a:off x="1999359" y="2393740"/>
            <a:ext cx="9384261" cy="4499880"/>
          </a:xfrm>
        </p:spPr>
        <p:txBody>
          <a:bodyPr vert="horz" lIns="91440" tIns="45720" rIns="91440" bIns="45720" rtlCol="0" anchor="t">
            <a:normAutofit/>
          </a:bodyPr>
          <a:lstStyle/>
          <a:p>
            <a:pPr marL="0" indent="0">
              <a:buNone/>
            </a:pPr>
            <a:endParaRPr lang="en-US" sz="2800">
              <a:solidFill>
                <a:srgbClr val="000000"/>
              </a:solidFill>
              <a:latin typeface="Segoe UI" panose="020B0502040204020203" pitchFamily="34" charset="0"/>
              <a:cs typeface="Segoe UI" panose="020B0502040204020203" pitchFamily="34" charset="0"/>
            </a:endParaRPr>
          </a:p>
          <a:p>
            <a:pPr marL="0" indent="0">
              <a:buNone/>
            </a:pPr>
            <a:endParaRPr lang="en-US">
              <a:solidFill>
                <a:srgbClr val="000000"/>
              </a:solidFill>
              <a:latin typeface="Segoe UI" panose="020B0502040204020203" pitchFamily="34" charset="0"/>
              <a:cs typeface="Segoe UI" panose="020B0502040204020203" pitchFamily="34" charset="0"/>
            </a:endParaRPr>
          </a:p>
          <a:p>
            <a:pPr marL="0" indent="0">
              <a:buNone/>
            </a:pPr>
            <a:endParaRPr lang="en-US">
              <a:latin typeface="Segoe UI" panose="020B0502040204020203" pitchFamily="34" charset="0"/>
              <a:cs typeface="Segoe UI" panose="020B0502040204020203" pitchFamily="34" charset="0"/>
            </a:endParaRPr>
          </a:p>
          <a:p>
            <a:pPr marL="0" indent="0">
              <a:buNone/>
            </a:pPr>
            <a:endParaRPr lang="en-US">
              <a:latin typeface="Segoe UI" panose="020B0502040204020203" pitchFamily="34" charset="0"/>
              <a:cs typeface="Segoe UI" panose="020B0502040204020203" pitchFamily="34" charset="0"/>
            </a:endParaRPr>
          </a:p>
        </p:txBody>
      </p:sp>
      <p:pic>
        <p:nvPicPr>
          <p:cNvPr id="7"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sp>
        <p:nvSpPr>
          <p:cNvPr id="4" name="Rectangle 3"/>
          <p:cNvSpPr/>
          <p:nvPr/>
        </p:nvSpPr>
        <p:spPr>
          <a:xfrm>
            <a:off x="1605824" y="1630641"/>
            <a:ext cx="9243408" cy="1938992"/>
          </a:xfrm>
          <a:prstGeom prst="rect">
            <a:avLst/>
          </a:prstGeom>
        </p:spPr>
        <p:txBody>
          <a:bodyPr wrap="square">
            <a:spAutoFit/>
          </a:bodyPr>
          <a:lstStyle/>
          <a:p>
            <a:r>
              <a:rPr lang="en-US" sz="2400">
                <a:latin typeface="Segoe UI" panose="020B0502040204020203" pitchFamily="34" charset="0"/>
                <a:cs typeface="Segoe UI" panose="020B0502040204020203" pitchFamily="34" charset="0"/>
              </a:rPr>
              <a:t>The CDBG regulations allow the use of grant funds for a wide range of public service activities, including, but not limited to: </a:t>
            </a:r>
            <a:endParaRPr lang="en-US" sz="320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endParaRPr lang="en-US" sz="240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endParaRPr lang="en-US" sz="240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endParaRPr lang="en-US" sz="2400">
              <a:latin typeface="Segoe UI" panose="020B0502040204020203" pitchFamily="34" charset="0"/>
              <a:cs typeface="Segoe UI" panose="020B0502040204020203" pitchFamily="34" charset="0"/>
            </a:endParaRPr>
          </a:p>
        </p:txBody>
      </p:sp>
      <p:sp>
        <p:nvSpPr>
          <p:cNvPr id="9" name="TextBox 8">
            <a:extLst>
              <a:ext uri="{FF2B5EF4-FFF2-40B4-BE49-F238E27FC236}">
                <a16:creationId xmlns:a16="http://schemas.microsoft.com/office/drawing/2014/main" id="{18DC2F5C-BC28-4ACE-8377-01F9FA44D7D9}"/>
              </a:ext>
            </a:extLst>
          </p:cNvPr>
          <p:cNvSpPr txBox="1"/>
          <p:nvPr/>
        </p:nvSpPr>
        <p:spPr>
          <a:xfrm>
            <a:off x="1509749" y="2646303"/>
            <a:ext cx="4280816" cy="41088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buFont typeface="Arial"/>
              <a:buChar char="•"/>
            </a:pPr>
            <a:r>
              <a:rPr lang="en-US" dirty="0">
                <a:latin typeface="Segoe UI"/>
                <a:cs typeface="Segoe UI"/>
              </a:rPr>
              <a:t>Food banks</a:t>
            </a:r>
            <a:endParaRPr lang="en-US" dirty="0"/>
          </a:p>
          <a:p>
            <a:pPr marL="285750" indent="-285750">
              <a:lnSpc>
                <a:spcPct val="150000"/>
              </a:lnSpc>
              <a:buFont typeface="Arial"/>
              <a:buChar char="•"/>
            </a:pPr>
            <a:r>
              <a:rPr lang="en-US" dirty="0">
                <a:latin typeface="Segoe UI"/>
                <a:cs typeface="Segoe UI"/>
              </a:rPr>
              <a:t>Senior Services</a:t>
            </a:r>
          </a:p>
          <a:p>
            <a:pPr marL="285750" indent="-285750">
              <a:lnSpc>
                <a:spcPct val="150000"/>
              </a:lnSpc>
              <a:buFont typeface="Arial"/>
              <a:buChar char="•"/>
            </a:pPr>
            <a:r>
              <a:rPr lang="en-US" dirty="0">
                <a:latin typeface="Segoe UI"/>
                <a:cs typeface="Segoe UI"/>
              </a:rPr>
              <a:t>Teen Services (ages 13-19)</a:t>
            </a:r>
          </a:p>
          <a:p>
            <a:pPr marL="285750" indent="-285750">
              <a:lnSpc>
                <a:spcPct val="150000"/>
              </a:lnSpc>
              <a:buFont typeface="Arial"/>
              <a:buChar char="•"/>
            </a:pPr>
            <a:r>
              <a:rPr lang="en-US" dirty="0">
                <a:latin typeface="Segoe UI"/>
                <a:cs typeface="Segoe UI"/>
              </a:rPr>
              <a:t>Children’s Services (ages 0-12)</a:t>
            </a:r>
          </a:p>
          <a:p>
            <a:pPr marL="285750" indent="-285750">
              <a:lnSpc>
                <a:spcPct val="150000"/>
              </a:lnSpc>
              <a:buFont typeface="Arial"/>
              <a:buChar char="•"/>
            </a:pPr>
            <a:r>
              <a:rPr lang="en-US" dirty="0">
                <a:latin typeface="Segoe UI"/>
                <a:cs typeface="Segoe UI"/>
              </a:rPr>
              <a:t>Services for Adults with Disabilities</a:t>
            </a:r>
          </a:p>
          <a:p>
            <a:pPr marL="285750" indent="-285750">
              <a:lnSpc>
                <a:spcPct val="150000"/>
              </a:lnSpc>
              <a:buFont typeface="Arial"/>
              <a:buChar char="•"/>
            </a:pPr>
            <a:r>
              <a:rPr lang="en-US" dirty="0">
                <a:latin typeface="Segoe UI"/>
                <a:cs typeface="Segoe UI"/>
              </a:rPr>
              <a:t>Employment Training</a:t>
            </a:r>
          </a:p>
          <a:p>
            <a:pPr marL="285750" indent="-285750">
              <a:lnSpc>
                <a:spcPct val="150000"/>
              </a:lnSpc>
              <a:buFont typeface="Arial"/>
              <a:buChar char="•"/>
            </a:pPr>
            <a:r>
              <a:rPr lang="en-US" dirty="0">
                <a:latin typeface="Segoe UI"/>
                <a:cs typeface="Segoe UI"/>
              </a:rPr>
              <a:t>Substance Abuse Services</a:t>
            </a:r>
          </a:p>
          <a:p>
            <a:pPr marL="285750" indent="-285750">
              <a:lnSpc>
                <a:spcPct val="150000"/>
              </a:lnSpc>
              <a:buFont typeface="Arial"/>
              <a:buChar char="•"/>
            </a:pPr>
            <a:r>
              <a:rPr lang="en-US" dirty="0">
                <a:latin typeface="Segoe UI"/>
                <a:cs typeface="Segoe UI"/>
              </a:rPr>
              <a:t>Physical Health Services</a:t>
            </a:r>
          </a:p>
          <a:p>
            <a:pPr marL="285750" indent="-285750">
              <a:lnSpc>
                <a:spcPct val="150000"/>
              </a:lnSpc>
              <a:buFont typeface="Arial"/>
              <a:buChar char="•"/>
            </a:pPr>
            <a:r>
              <a:rPr lang="en-US" dirty="0">
                <a:latin typeface="Segoe UI"/>
                <a:cs typeface="Segoe UI"/>
              </a:rPr>
              <a:t>Transportation</a:t>
            </a:r>
          </a:p>
          <a:p>
            <a:endParaRPr lang="en-US" dirty="0">
              <a:latin typeface="Segoe UI"/>
              <a:cs typeface="Segoe UI"/>
            </a:endParaRPr>
          </a:p>
        </p:txBody>
      </p:sp>
      <p:sp>
        <p:nvSpPr>
          <p:cNvPr id="13" name="TextBox 12">
            <a:extLst>
              <a:ext uri="{FF2B5EF4-FFF2-40B4-BE49-F238E27FC236}">
                <a16:creationId xmlns:a16="http://schemas.microsoft.com/office/drawing/2014/main" id="{740F0D5D-984B-4600-985A-838CE84676A5}"/>
              </a:ext>
            </a:extLst>
          </p:cNvPr>
          <p:cNvSpPr txBox="1"/>
          <p:nvPr/>
        </p:nvSpPr>
        <p:spPr>
          <a:xfrm>
            <a:off x="5735784" y="2605076"/>
            <a:ext cx="4946680" cy="37802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buFont typeface="Arial,Sans-Serif"/>
              <a:buChar char="•"/>
            </a:pPr>
            <a:r>
              <a:rPr lang="en-US" dirty="0">
                <a:latin typeface="Segoe UI"/>
                <a:cs typeface="Segoe UI"/>
              </a:rPr>
              <a:t>Mental Health Services</a:t>
            </a:r>
            <a:endParaRPr lang="en-US" dirty="0">
              <a:latin typeface="Segoe UI" panose="020B0502040204020203" pitchFamily="34" charset="0"/>
              <a:cs typeface="Segoe UI" panose="020B0502040204020203" pitchFamily="34" charset="0"/>
            </a:endParaRPr>
          </a:p>
          <a:p>
            <a:pPr marL="285750" indent="-285750">
              <a:lnSpc>
                <a:spcPct val="150000"/>
              </a:lnSpc>
              <a:buFont typeface="Arial,Sans-Serif"/>
              <a:buChar char="•"/>
            </a:pPr>
            <a:r>
              <a:rPr lang="en-US" dirty="0">
                <a:latin typeface="Segoe UI"/>
                <a:cs typeface="Segoe UI"/>
              </a:rPr>
              <a:t>Services for Individuals Experiencing or At Risk of Homelessness</a:t>
            </a:r>
            <a:endParaRPr lang="en-US" dirty="0">
              <a:latin typeface="Segoe UI" panose="020B0502040204020203" pitchFamily="34" charset="0"/>
              <a:cs typeface="Segoe UI" panose="020B0502040204020203" pitchFamily="34" charset="0"/>
            </a:endParaRPr>
          </a:p>
          <a:p>
            <a:pPr marL="285750" indent="-285750">
              <a:lnSpc>
                <a:spcPct val="150000"/>
              </a:lnSpc>
              <a:buFont typeface="Arial,Sans-Serif"/>
              <a:buChar char="•"/>
            </a:pPr>
            <a:r>
              <a:rPr lang="en-US" dirty="0">
                <a:latin typeface="Segoe UI"/>
                <a:ea typeface="+mn-lt"/>
                <a:cs typeface="Segoe UI"/>
              </a:rPr>
              <a:t>Services for Individuals with HIV/AIDS</a:t>
            </a:r>
            <a:endParaRPr lang="en-US" dirty="0">
              <a:latin typeface="Segoe UI" panose="020B0502040204020203" pitchFamily="34" charset="0"/>
              <a:ea typeface="+mn-lt"/>
              <a:cs typeface="Segoe UI" panose="020B0502040204020203" pitchFamily="34" charset="0"/>
            </a:endParaRPr>
          </a:p>
          <a:p>
            <a:pPr marL="285750" indent="-285750">
              <a:lnSpc>
                <a:spcPct val="150000"/>
              </a:lnSpc>
              <a:buFont typeface="Arial,Sans-Serif"/>
              <a:buChar char="•"/>
            </a:pPr>
            <a:r>
              <a:rPr lang="en-US" dirty="0">
                <a:latin typeface="Segoe UI"/>
                <a:ea typeface="+mn-lt"/>
                <a:cs typeface="Segoe UI"/>
              </a:rPr>
              <a:t>Intimate Partner Violence Services</a:t>
            </a:r>
          </a:p>
          <a:p>
            <a:pPr marL="285750" indent="-285750">
              <a:lnSpc>
                <a:spcPct val="150000"/>
              </a:lnSpc>
              <a:buFont typeface="Arial,Sans-Serif"/>
              <a:buChar char="•"/>
            </a:pPr>
            <a:r>
              <a:rPr lang="en-US" dirty="0">
                <a:latin typeface="Segoe UI"/>
                <a:ea typeface="+mn-lt"/>
                <a:cs typeface="Segoe UI"/>
              </a:rPr>
              <a:t>Housing Counseling</a:t>
            </a:r>
          </a:p>
          <a:p>
            <a:pPr marL="285750" indent="-285750">
              <a:lnSpc>
                <a:spcPct val="150000"/>
              </a:lnSpc>
              <a:buFont typeface="Arial,Sans-Serif"/>
              <a:buChar char="•"/>
            </a:pPr>
            <a:r>
              <a:rPr lang="en-US" dirty="0">
                <a:latin typeface="Segoe UI"/>
                <a:ea typeface="+mn-lt"/>
                <a:cs typeface="Segoe UI"/>
              </a:rPr>
              <a:t>Tenant/Landlord Counseling</a:t>
            </a:r>
          </a:p>
          <a:p>
            <a:pPr marL="285750" indent="-285750">
              <a:lnSpc>
                <a:spcPct val="150000"/>
              </a:lnSpc>
              <a:buFont typeface="Arial,Sans-Serif"/>
              <a:buChar char="•"/>
            </a:pPr>
            <a:r>
              <a:rPr lang="en-US" dirty="0">
                <a:latin typeface="Segoe UI"/>
                <a:ea typeface="+mn-lt"/>
                <a:cs typeface="Segoe UI"/>
              </a:rPr>
              <a:t>Legal Services</a:t>
            </a:r>
          </a:p>
          <a:p>
            <a:pPr marL="285750" indent="-285750">
              <a:lnSpc>
                <a:spcPct val="150000"/>
              </a:lnSpc>
              <a:buFont typeface="Arial,Sans-Serif"/>
              <a:buChar char="•"/>
            </a:pPr>
            <a:r>
              <a:rPr lang="en-US" dirty="0">
                <a:latin typeface="Segoe UI"/>
                <a:ea typeface="+mn-lt"/>
                <a:cs typeface="Segoe UI"/>
              </a:rPr>
              <a:t>Crime Awareness/Public Safety </a:t>
            </a:r>
            <a:endParaRPr lang="en-US" dirty="0">
              <a:latin typeface="Segoe UI" panose="020B0502040204020203" pitchFamily="34" charset="0"/>
              <a:ea typeface="+mn-lt"/>
              <a:cs typeface="Segoe UI" panose="020B0502040204020203" pitchFamily="34" charset="0"/>
            </a:endParaRPr>
          </a:p>
        </p:txBody>
      </p:sp>
    </p:spTree>
    <p:extLst>
      <p:ext uri="{BB962C8B-B14F-4D97-AF65-F5344CB8AC3E}">
        <p14:creationId xmlns:p14="http://schemas.microsoft.com/office/powerpoint/2010/main" val="746415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1504A7F-B85F-4941-BFE4-DD71813B33EA}"/>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509749" y="276142"/>
            <a:ext cx="9694279" cy="1354499"/>
          </a:xfrm>
        </p:spPr>
        <p:txBody>
          <a:bodyPr>
            <a:normAutofit/>
          </a:bodyPr>
          <a:lstStyle/>
          <a:p>
            <a:r>
              <a:rPr lang="en-US" b="1">
                <a:solidFill>
                  <a:schemeClr val="accent1">
                    <a:lumMod val="75000"/>
                  </a:schemeClr>
                </a:solidFill>
                <a:latin typeface="Segoe UI"/>
                <a:cs typeface="Segoe UI"/>
              </a:rPr>
              <a:t>Application Overview</a:t>
            </a:r>
            <a:endParaRPr lang="en-US" sz="4300" b="1">
              <a:solidFill>
                <a:schemeClr val="accent1">
                  <a:lumMod val="75000"/>
                </a:schemeClr>
              </a:solidFill>
              <a:latin typeface="Segoe UI"/>
              <a:cs typeface="Segoe UI"/>
            </a:endParaRPr>
          </a:p>
        </p:txBody>
      </p:sp>
      <p:sp>
        <p:nvSpPr>
          <p:cNvPr id="8" name="Content Placeholder 2">
            <a:extLst>
              <a:ext uri="{FF2B5EF4-FFF2-40B4-BE49-F238E27FC236}">
                <a16:creationId xmlns:a16="http://schemas.microsoft.com/office/drawing/2014/main" id="{496925D3-B7B9-4AEF-9647-66B9BA88ACCC}"/>
              </a:ext>
            </a:extLst>
          </p:cNvPr>
          <p:cNvSpPr>
            <a:spLocks noGrp="1"/>
          </p:cNvSpPr>
          <p:nvPr>
            <p:ph idx="1"/>
          </p:nvPr>
        </p:nvSpPr>
        <p:spPr>
          <a:xfrm>
            <a:off x="1509748" y="1862400"/>
            <a:ext cx="10682251" cy="4499880"/>
          </a:xfrm>
        </p:spPr>
        <p:txBody>
          <a:bodyPr vert="horz" lIns="91440" tIns="45720" rIns="91440" bIns="45720" rtlCol="0" anchor="t">
            <a:normAutofit/>
          </a:bodyPr>
          <a:lstStyle/>
          <a:p>
            <a:pPr marL="234950" indent="-234950"/>
            <a:r>
              <a:rPr lang="en-US" sz="3000" dirty="0">
                <a:latin typeface="Segoe UI"/>
                <a:cs typeface="Segoe UI"/>
              </a:rPr>
              <a:t>Available online through Bridgeway, </a:t>
            </a:r>
            <a:r>
              <a:rPr lang="en-US" sz="3000" dirty="0">
                <a:latin typeface="Segoe UI"/>
                <a:cs typeface="Segoe UI"/>
                <a:hlinkClick r:id="rId3"/>
              </a:rPr>
              <a:t>our application portal</a:t>
            </a:r>
            <a:endParaRPr lang="en-US" sz="3000" dirty="0">
              <a:latin typeface="Segoe UI"/>
              <a:cs typeface="Segoe UI"/>
            </a:endParaRPr>
          </a:p>
          <a:p>
            <a:pPr marL="0" indent="0">
              <a:buNone/>
            </a:pPr>
            <a:endParaRPr lang="en-US" sz="3000" dirty="0">
              <a:latin typeface="Segoe UI" panose="020B0502040204020203" pitchFamily="34" charset="0"/>
              <a:cs typeface="Segoe UI" panose="020B0502040204020203" pitchFamily="34" charset="0"/>
            </a:endParaRPr>
          </a:p>
          <a:p>
            <a:r>
              <a:rPr lang="en-US" dirty="0">
                <a:latin typeface="Segoe UI"/>
                <a:cs typeface="Segoe UI"/>
              </a:rPr>
              <a:t>Grant request minimum: $10,000</a:t>
            </a:r>
            <a:endParaRPr lang="en-US" dirty="0">
              <a:latin typeface="Segoe UI" panose="020B0502040204020203" pitchFamily="34" charset="0"/>
              <a:cs typeface="Segoe UI" panose="020B0502040204020203" pitchFamily="34" charset="0"/>
            </a:endParaRPr>
          </a:p>
          <a:p>
            <a:pPr marL="0" indent="0">
              <a:buNone/>
            </a:pPr>
            <a:endParaRPr lang="en-US" sz="3000" dirty="0">
              <a:latin typeface="Segoe UI" panose="020B0502040204020203" pitchFamily="34" charset="0"/>
              <a:cs typeface="Segoe UI" panose="020B0502040204020203" pitchFamily="34" charset="0"/>
            </a:endParaRPr>
          </a:p>
          <a:p>
            <a:r>
              <a:rPr lang="en-US" sz="3000" dirty="0">
                <a:latin typeface="Segoe UI"/>
                <a:cs typeface="Segoe UI"/>
              </a:rPr>
              <a:t>Deadline: </a:t>
            </a:r>
            <a:r>
              <a:rPr lang="en-US" sz="3000" dirty="0">
                <a:highlight>
                  <a:srgbClr val="FFFF00"/>
                </a:highlight>
                <a:latin typeface="Segoe UI"/>
                <a:cs typeface="Segoe UI"/>
              </a:rPr>
              <a:t>Tuesday March 31, 2026</a:t>
            </a:r>
          </a:p>
          <a:p>
            <a:endParaRPr lang="en-US" sz="3000" dirty="0">
              <a:latin typeface="Segoe UI" panose="020B0502040204020203" pitchFamily="34" charset="0"/>
              <a:cs typeface="Segoe UI" panose="020B0502040204020203" pitchFamily="34" charset="0"/>
            </a:endParaRPr>
          </a:p>
          <a:p>
            <a:endParaRPr lang="en-US" dirty="0">
              <a:cs typeface="Calibri"/>
            </a:endParaRPr>
          </a:p>
        </p:txBody>
      </p:sp>
      <p:pic>
        <p:nvPicPr>
          <p:cNvPr id="7" name="Graphic 4">
            <a:extLst>
              <a:ext uri="{FF2B5EF4-FFF2-40B4-BE49-F238E27FC236}">
                <a16:creationId xmlns:a16="http://schemas.microsoft.com/office/drawing/2014/main" id="{7FE41566-FDA9-4D7E-8C9E-B2A7D19DAC9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755076" y="4888543"/>
            <a:ext cx="1257088" cy="1775377"/>
          </a:xfrm>
          <a:prstGeom prst="rect">
            <a:avLst/>
          </a:prstGeom>
        </p:spPr>
      </p:pic>
    </p:spTree>
    <p:extLst>
      <p:ext uri="{BB962C8B-B14F-4D97-AF65-F5344CB8AC3E}">
        <p14:creationId xmlns:p14="http://schemas.microsoft.com/office/powerpoint/2010/main" val="1181745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1504A7F-B85F-4941-BFE4-DD71813B33EA}"/>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509749" y="643208"/>
            <a:ext cx="9385713" cy="1354499"/>
          </a:xfrm>
        </p:spPr>
        <p:txBody>
          <a:bodyPr>
            <a:normAutofit/>
          </a:bodyPr>
          <a:lstStyle/>
          <a:p>
            <a:r>
              <a:rPr lang="en-US" sz="4800" b="1">
                <a:solidFill>
                  <a:schemeClr val="accent1">
                    <a:lumMod val="75000"/>
                  </a:schemeClr>
                </a:solidFill>
                <a:latin typeface="Segoe UI"/>
                <a:cs typeface="Segoe UI"/>
              </a:rPr>
              <a:t>Attachments</a:t>
            </a:r>
          </a:p>
        </p:txBody>
      </p:sp>
      <p:sp>
        <p:nvSpPr>
          <p:cNvPr id="3" name="Content Placeholder 2">
            <a:extLst>
              <a:ext uri="{FF2B5EF4-FFF2-40B4-BE49-F238E27FC236}">
                <a16:creationId xmlns:a16="http://schemas.microsoft.com/office/drawing/2014/main" id="{496925D3-B7B9-4AEF-9647-66B9BA88ACCC}"/>
              </a:ext>
            </a:extLst>
          </p:cNvPr>
          <p:cNvSpPr>
            <a:spLocks noGrp="1"/>
          </p:cNvSpPr>
          <p:nvPr>
            <p:ph idx="1"/>
          </p:nvPr>
        </p:nvSpPr>
        <p:spPr>
          <a:xfrm>
            <a:off x="1511201" y="1997707"/>
            <a:ext cx="9631663" cy="4595277"/>
          </a:xfrm>
        </p:spPr>
        <p:txBody>
          <a:bodyPr vert="horz" lIns="91440" tIns="45720" rIns="91440" bIns="45720" rtlCol="0" anchor="t">
            <a:normAutofit lnSpcReduction="10000"/>
          </a:bodyPr>
          <a:lstStyle/>
          <a:p>
            <a:pPr marL="0" indent="0">
              <a:buNone/>
            </a:pPr>
            <a:r>
              <a:rPr lang="en-US" dirty="0">
                <a:ea typeface="+mn-lt"/>
                <a:cs typeface="+mn-lt"/>
              </a:rPr>
              <a:t>Your application is not complete unless you submit these attachments at the end of the online application:</a:t>
            </a:r>
          </a:p>
          <a:p>
            <a:r>
              <a:rPr lang="en-US" dirty="0">
                <a:ea typeface="+mn-lt"/>
                <a:cs typeface="+mn-lt"/>
              </a:rPr>
              <a:t>501(c)(3) non-profit tax exemption determination letter from the IRS</a:t>
            </a:r>
          </a:p>
          <a:p>
            <a:r>
              <a:rPr lang="en-US" dirty="0">
                <a:ea typeface="+mn-lt"/>
                <a:cs typeface="+mn-lt"/>
              </a:rPr>
              <a:t>Articles of Incorporation</a:t>
            </a:r>
          </a:p>
          <a:p>
            <a:r>
              <a:rPr lang="en-US" dirty="0">
                <a:ea typeface="+mn-lt"/>
                <a:cs typeface="+mn-lt"/>
              </a:rPr>
              <a:t>Organization bylaws</a:t>
            </a:r>
          </a:p>
          <a:p>
            <a:r>
              <a:rPr lang="en-US" dirty="0">
                <a:ea typeface="+mn-lt"/>
                <a:cs typeface="+mn-lt"/>
              </a:rPr>
              <a:t>Most recent IRS Form 990 (or 990-N/990-EZ)* </a:t>
            </a:r>
          </a:p>
          <a:p>
            <a:r>
              <a:rPr lang="en-US" dirty="0">
                <a:ea typeface="+mn-lt"/>
                <a:cs typeface="+mn-lt"/>
              </a:rPr>
              <a:t>Board resolution or meeting minutes affirming approval of the PS 2026 application submission</a:t>
            </a:r>
          </a:p>
          <a:p>
            <a:r>
              <a:rPr lang="en-US" dirty="0">
                <a:ea typeface="+mn-lt"/>
                <a:cs typeface="+mn-lt"/>
              </a:rPr>
              <a:t>Procurement Policy</a:t>
            </a:r>
          </a:p>
          <a:p>
            <a:pPr marL="0" indent="0">
              <a:buNone/>
            </a:pPr>
            <a:endParaRPr lang="en-US" dirty="0"/>
          </a:p>
          <a:p>
            <a:pPr lvl="1"/>
            <a:endParaRPr lang="en-US" sz="5900" b="1" dirty="0">
              <a:latin typeface="Segoe UI" panose="020B0502040204020203" pitchFamily="34" charset="0"/>
              <a:cs typeface="Segoe UI" panose="020B0502040204020203" pitchFamily="34" charset="0"/>
            </a:endParaRPr>
          </a:p>
          <a:p>
            <a:pPr lvl="1"/>
            <a:endParaRPr lang="en-US" sz="5900" b="1" dirty="0">
              <a:latin typeface="Segoe UI" panose="020B0502040204020203" pitchFamily="34" charset="0"/>
              <a:cs typeface="Segoe UI" panose="020B0502040204020203" pitchFamily="34" charset="0"/>
            </a:endParaRPr>
          </a:p>
          <a:p>
            <a:pPr lvl="1"/>
            <a:endParaRPr lang="en-US" sz="5900" b="1" dirty="0">
              <a:latin typeface="Segoe UI" panose="020B0502040204020203" pitchFamily="34" charset="0"/>
              <a:cs typeface="Segoe UI" panose="020B0502040204020203" pitchFamily="34" charset="0"/>
            </a:endParaRPr>
          </a:p>
          <a:p>
            <a:pPr marL="457200" lvl="1" indent="0">
              <a:buNone/>
            </a:pPr>
            <a:endParaRPr lang="en-US" sz="5900" b="1" dirty="0">
              <a:latin typeface="Segoe UI" panose="020B0502040204020203" pitchFamily="34" charset="0"/>
              <a:cs typeface="Segoe UI" panose="020B0502040204020203" pitchFamily="34" charset="0"/>
            </a:endParaRPr>
          </a:p>
          <a:p>
            <a:pPr lvl="0"/>
            <a:endParaRPr lang="en-US" dirty="0">
              <a:latin typeface="segoe ui"/>
              <a:cs typeface="Calibri" panose="020F0502020204030204"/>
            </a:endParaRPr>
          </a:p>
        </p:txBody>
      </p:sp>
      <p:pic>
        <p:nvPicPr>
          <p:cNvPr id="6"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spTree>
    <p:extLst>
      <p:ext uri="{BB962C8B-B14F-4D97-AF65-F5344CB8AC3E}">
        <p14:creationId xmlns:p14="http://schemas.microsoft.com/office/powerpoint/2010/main" val="5767401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1504A7F-B85F-4941-BFE4-DD71813B33EA}"/>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509749" y="643208"/>
            <a:ext cx="9694279" cy="1354499"/>
          </a:xfrm>
        </p:spPr>
        <p:txBody>
          <a:bodyPr>
            <a:normAutofit/>
          </a:bodyPr>
          <a:lstStyle/>
          <a:p>
            <a:r>
              <a:rPr lang="en-US" b="1" dirty="0">
                <a:solidFill>
                  <a:schemeClr val="accent1">
                    <a:lumMod val="75000"/>
                  </a:schemeClr>
                </a:solidFill>
                <a:latin typeface="Segoe UI"/>
                <a:cs typeface="Segoe UI"/>
              </a:rPr>
              <a:t>Submitting an Online Application </a:t>
            </a:r>
            <a:endParaRPr lang="en-US" sz="4300" b="1" dirty="0">
              <a:solidFill>
                <a:schemeClr val="accent1">
                  <a:lumMod val="75000"/>
                </a:schemeClr>
              </a:solidFill>
              <a:latin typeface="Segoe UI"/>
              <a:cs typeface="Segoe UI"/>
            </a:endParaRPr>
          </a:p>
        </p:txBody>
      </p:sp>
      <p:sp>
        <p:nvSpPr>
          <p:cNvPr id="8" name="Content Placeholder 2">
            <a:extLst>
              <a:ext uri="{FF2B5EF4-FFF2-40B4-BE49-F238E27FC236}">
                <a16:creationId xmlns:a16="http://schemas.microsoft.com/office/drawing/2014/main" id="{496925D3-B7B9-4AEF-9647-66B9BA88ACCC}"/>
              </a:ext>
            </a:extLst>
          </p:cNvPr>
          <p:cNvSpPr>
            <a:spLocks noGrp="1"/>
          </p:cNvSpPr>
          <p:nvPr>
            <p:ph idx="1"/>
          </p:nvPr>
        </p:nvSpPr>
        <p:spPr>
          <a:xfrm>
            <a:off x="1509749" y="1997707"/>
            <a:ext cx="9384261" cy="4499880"/>
          </a:xfrm>
        </p:spPr>
        <p:txBody>
          <a:bodyPr vert="horz" lIns="91440" tIns="45720" rIns="91440" bIns="45720" rtlCol="0" anchor="t">
            <a:normAutofit/>
          </a:bodyPr>
          <a:lstStyle/>
          <a:p>
            <a:r>
              <a:rPr lang="en-US" dirty="0">
                <a:latin typeface="Segoe UI"/>
                <a:cs typeface="Segoe UI"/>
              </a:rPr>
              <a:t>All applicants will need to complete a three-part process:</a:t>
            </a:r>
          </a:p>
          <a:p>
            <a:pPr lvl="1"/>
            <a:r>
              <a:rPr lang="en-US" sz="2800" dirty="0">
                <a:latin typeface="Segoe UI"/>
                <a:cs typeface="Segoe UI"/>
              </a:rPr>
              <a:t>Part 1: Create a new account </a:t>
            </a:r>
          </a:p>
          <a:p>
            <a:pPr lvl="1"/>
            <a:r>
              <a:rPr lang="en-US" sz="2800" dirty="0">
                <a:latin typeface="Segoe UI"/>
                <a:cs typeface="Segoe UI"/>
              </a:rPr>
              <a:t>Part 2: </a:t>
            </a:r>
            <a:r>
              <a:rPr lang="en-US" sz="2800" dirty="0">
                <a:latin typeface="Segoe UI"/>
                <a:ea typeface="+mn-lt"/>
                <a:cs typeface="Segoe UI"/>
              </a:rPr>
              <a:t>A</a:t>
            </a:r>
            <a:r>
              <a:rPr lang="en-US" sz="2800" dirty="0">
                <a:ea typeface="+mn-lt"/>
                <a:cs typeface="+mn-lt"/>
              </a:rPr>
              <a:t>dd your organization </a:t>
            </a:r>
            <a:r>
              <a:rPr lang="en-US" sz="2800" dirty="0">
                <a:latin typeface="Segoe UI"/>
                <a:ea typeface="Calibri"/>
                <a:cs typeface="Segoe UI"/>
              </a:rPr>
              <a:t> </a:t>
            </a:r>
            <a:endParaRPr lang="en-US" dirty="0">
              <a:ea typeface="Calibri"/>
              <a:cs typeface="Calibri"/>
            </a:endParaRPr>
          </a:p>
          <a:p>
            <a:pPr lvl="1"/>
            <a:r>
              <a:rPr lang="en-US" sz="2800" dirty="0">
                <a:latin typeface="Segoe UI"/>
                <a:cs typeface="Segoe UI"/>
              </a:rPr>
              <a:t>Part 3: Create a new submission</a:t>
            </a:r>
            <a:endParaRPr lang="en-US" sz="2800" dirty="0">
              <a:latin typeface="Segoe UI" panose="020B0502040204020203" pitchFamily="34" charset="0"/>
              <a:cs typeface="Segoe UI" panose="020B0502040204020203" pitchFamily="34" charset="0"/>
            </a:endParaRPr>
          </a:p>
          <a:p>
            <a:pPr marL="457200" lvl="1" indent="0">
              <a:buNone/>
            </a:pPr>
            <a:endParaRPr lang="en-US" sz="2800" dirty="0">
              <a:latin typeface="Segoe UI" panose="020B0502040204020203" pitchFamily="34" charset="0"/>
              <a:ea typeface="+mn-lt"/>
              <a:cs typeface="Segoe UI" panose="020B0502040204020203" pitchFamily="34" charset="0"/>
            </a:endParaRPr>
          </a:p>
          <a:p>
            <a:r>
              <a:rPr lang="en-US" sz="3200" dirty="0">
                <a:ea typeface="+mn-lt"/>
                <a:cs typeface="Calibri"/>
              </a:rPr>
              <a:t>Click</a:t>
            </a:r>
            <a:r>
              <a:rPr lang="en-US" sz="3200" dirty="0">
                <a:ea typeface="+mn-lt"/>
                <a:cs typeface="Calibri"/>
                <a:hlinkClick r:id="rId3"/>
              </a:rPr>
              <a:t> Here </a:t>
            </a:r>
            <a:r>
              <a:rPr lang="en-US" sz="3200" dirty="0">
                <a:ea typeface="+mn-lt"/>
                <a:cs typeface="Calibri"/>
              </a:rPr>
              <a:t>to go to Online Application Website</a:t>
            </a:r>
          </a:p>
          <a:p>
            <a:pPr marL="0" indent="0">
              <a:buNone/>
            </a:pPr>
            <a:endParaRPr lang="en-US" dirty="0">
              <a:latin typeface="Segoe UI" panose="020B0502040204020203" pitchFamily="34" charset="0"/>
              <a:cs typeface="Segoe UI" panose="020B0502040204020203" pitchFamily="34" charset="0"/>
            </a:endParaRPr>
          </a:p>
          <a:p>
            <a:r>
              <a:rPr lang="en-US" dirty="0">
                <a:latin typeface="Segoe UI"/>
                <a:cs typeface="Segoe UI"/>
              </a:rPr>
              <a:t>Applications will ONLY be accepted through this portal</a:t>
            </a:r>
            <a:endParaRPr lang="en-US" dirty="0">
              <a:latin typeface="Segoe UI" panose="020B0502040204020203" pitchFamily="34" charset="0"/>
              <a:cs typeface="Segoe UI" panose="020B0502040204020203" pitchFamily="34" charset="0"/>
            </a:endParaRPr>
          </a:p>
          <a:p>
            <a:pPr marL="0" indent="0">
              <a:buNone/>
            </a:pPr>
            <a:endParaRPr lang="en-US" dirty="0">
              <a:latin typeface="Segoe UI" panose="020B0502040204020203" pitchFamily="34" charset="0"/>
              <a:cs typeface="Segoe UI" panose="020B0502040204020203" pitchFamily="34" charset="0"/>
            </a:endParaRPr>
          </a:p>
        </p:txBody>
      </p:sp>
      <p:pic>
        <p:nvPicPr>
          <p:cNvPr id="7" name="Graphic 4">
            <a:extLst>
              <a:ext uri="{FF2B5EF4-FFF2-40B4-BE49-F238E27FC236}">
                <a16:creationId xmlns:a16="http://schemas.microsoft.com/office/drawing/2014/main" id="{7FE41566-FDA9-4D7E-8C9E-B2A7D19DAC9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755076" y="4888543"/>
            <a:ext cx="1257088" cy="1775377"/>
          </a:xfrm>
          <a:prstGeom prst="rect">
            <a:avLst/>
          </a:prstGeom>
        </p:spPr>
      </p:pic>
    </p:spTree>
    <p:extLst>
      <p:ext uri="{BB962C8B-B14F-4D97-AF65-F5344CB8AC3E}">
        <p14:creationId xmlns:p14="http://schemas.microsoft.com/office/powerpoint/2010/main" val="12944322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1504A7F-B85F-4941-BFE4-DD71813B33EA}"/>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509749" y="643208"/>
            <a:ext cx="9694279" cy="1354499"/>
          </a:xfrm>
        </p:spPr>
        <p:txBody>
          <a:bodyPr>
            <a:normAutofit/>
          </a:bodyPr>
          <a:lstStyle/>
          <a:p>
            <a:r>
              <a:rPr lang="en-US" b="1" dirty="0">
                <a:solidFill>
                  <a:schemeClr val="accent1">
                    <a:lumMod val="75000"/>
                  </a:schemeClr>
                </a:solidFill>
                <a:latin typeface="Segoe UI"/>
                <a:cs typeface="Segoe UI"/>
              </a:rPr>
              <a:t>Part 1: Create an Account</a:t>
            </a:r>
          </a:p>
        </p:txBody>
      </p:sp>
      <p:sp>
        <p:nvSpPr>
          <p:cNvPr id="8" name="Content Placeholder 2">
            <a:extLst>
              <a:ext uri="{FF2B5EF4-FFF2-40B4-BE49-F238E27FC236}">
                <a16:creationId xmlns:a16="http://schemas.microsoft.com/office/drawing/2014/main" id="{496925D3-B7B9-4AEF-9647-66B9BA88ACCC}"/>
              </a:ext>
            </a:extLst>
          </p:cNvPr>
          <p:cNvSpPr>
            <a:spLocks noGrp="1"/>
          </p:cNvSpPr>
          <p:nvPr>
            <p:ph idx="1"/>
          </p:nvPr>
        </p:nvSpPr>
        <p:spPr>
          <a:xfrm>
            <a:off x="1509749" y="1997707"/>
            <a:ext cx="9384261" cy="4499880"/>
          </a:xfrm>
        </p:spPr>
        <p:txBody>
          <a:bodyPr vert="horz" lIns="91440" tIns="45720" rIns="91440" bIns="45720" rtlCol="0" anchor="t">
            <a:normAutofit/>
          </a:bodyPr>
          <a:lstStyle/>
          <a:p>
            <a:pPr marL="0" indent="0">
              <a:lnSpc>
                <a:spcPct val="120000"/>
              </a:lnSpc>
              <a:buNone/>
            </a:pPr>
            <a:endParaRPr lang="en-US" dirty="0">
              <a:latin typeface="Segoe UI"/>
              <a:cs typeface="Segoe UI"/>
            </a:endParaRPr>
          </a:p>
          <a:p>
            <a:endParaRPr lang="en-US" dirty="0">
              <a:latin typeface="Segoe UI" panose="020B0502040204020203" pitchFamily="34" charset="0"/>
              <a:cs typeface="Segoe UI" panose="020B0502040204020203" pitchFamily="34" charset="0"/>
            </a:endParaRPr>
          </a:p>
          <a:p>
            <a:pPr marL="0" indent="0">
              <a:buNone/>
            </a:pPr>
            <a:endParaRPr lang="en-US" dirty="0">
              <a:latin typeface="Segoe UI" panose="020B0502040204020203" pitchFamily="34" charset="0"/>
              <a:cs typeface="Segoe UI" panose="020B0502040204020203" pitchFamily="34" charset="0"/>
            </a:endParaRPr>
          </a:p>
        </p:txBody>
      </p:sp>
      <p:pic>
        <p:nvPicPr>
          <p:cNvPr id="7"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pic>
        <p:nvPicPr>
          <p:cNvPr id="3" name="Picture 2"/>
          <p:cNvPicPr>
            <a:picLocks noChangeAspect="1"/>
          </p:cNvPicPr>
          <p:nvPr/>
        </p:nvPicPr>
        <p:blipFill rotWithShape="1">
          <a:blip r:embed="rId5"/>
          <a:srcRect r="2114"/>
          <a:stretch/>
        </p:blipFill>
        <p:spPr>
          <a:xfrm>
            <a:off x="2002598" y="2198869"/>
            <a:ext cx="8398562" cy="4097555"/>
          </a:xfrm>
          <a:prstGeom prst="rect">
            <a:avLst/>
          </a:prstGeom>
        </p:spPr>
      </p:pic>
    </p:spTree>
    <p:extLst>
      <p:ext uri="{BB962C8B-B14F-4D97-AF65-F5344CB8AC3E}">
        <p14:creationId xmlns:p14="http://schemas.microsoft.com/office/powerpoint/2010/main" val="1119792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2EF34-C469-4D53-FC43-DBE5C631DD98}"/>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B024FC7-BB81-BC02-2173-D7CD85541C55}"/>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67534F-179D-42B3-6D55-2BD7BB8C372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FEAC353-C329-494F-D6FA-1B0FD22291CD}"/>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987E0F-F687-FDDB-BDA5-7A543121D72B}"/>
              </a:ext>
            </a:extLst>
          </p:cNvPr>
          <p:cNvSpPr>
            <a:spLocks noGrp="1"/>
          </p:cNvSpPr>
          <p:nvPr>
            <p:ph type="title"/>
          </p:nvPr>
        </p:nvSpPr>
        <p:spPr>
          <a:xfrm>
            <a:off x="1509749" y="643208"/>
            <a:ext cx="9694279" cy="1354499"/>
          </a:xfrm>
        </p:spPr>
        <p:txBody>
          <a:bodyPr>
            <a:normAutofit/>
          </a:bodyPr>
          <a:lstStyle/>
          <a:p>
            <a:r>
              <a:rPr lang="en-US" b="1" dirty="0">
                <a:solidFill>
                  <a:schemeClr val="accent1">
                    <a:lumMod val="75000"/>
                  </a:schemeClr>
                </a:solidFill>
                <a:latin typeface="Segoe UI"/>
                <a:cs typeface="Segoe UI"/>
              </a:rPr>
              <a:t>Part 2: Create an Organization</a:t>
            </a:r>
          </a:p>
        </p:txBody>
      </p:sp>
      <p:sp>
        <p:nvSpPr>
          <p:cNvPr id="8" name="Content Placeholder 2">
            <a:extLst>
              <a:ext uri="{FF2B5EF4-FFF2-40B4-BE49-F238E27FC236}">
                <a16:creationId xmlns:a16="http://schemas.microsoft.com/office/drawing/2014/main" id="{8DEEB882-511B-FBF3-058B-41468E1AD085}"/>
              </a:ext>
            </a:extLst>
          </p:cNvPr>
          <p:cNvSpPr>
            <a:spLocks noGrp="1"/>
          </p:cNvSpPr>
          <p:nvPr>
            <p:ph idx="1"/>
          </p:nvPr>
        </p:nvSpPr>
        <p:spPr>
          <a:xfrm>
            <a:off x="1509749" y="1997707"/>
            <a:ext cx="9384261" cy="4499880"/>
          </a:xfrm>
        </p:spPr>
        <p:txBody>
          <a:bodyPr vert="horz" lIns="91440" tIns="45720" rIns="91440" bIns="45720" rtlCol="0" anchor="t">
            <a:normAutofit/>
          </a:bodyPr>
          <a:lstStyle/>
          <a:p>
            <a:pPr marL="0" indent="0">
              <a:lnSpc>
                <a:spcPct val="120000"/>
              </a:lnSpc>
              <a:buNone/>
            </a:pPr>
            <a:endParaRPr lang="en-US" dirty="0">
              <a:latin typeface="Segoe UI"/>
              <a:cs typeface="Segoe UI"/>
            </a:endParaRPr>
          </a:p>
          <a:p>
            <a:endParaRPr lang="en-US" dirty="0">
              <a:latin typeface="Segoe UI" panose="020B0502040204020203" pitchFamily="34" charset="0"/>
              <a:cs typeface="Segoe UI" panose="020B0502040204020203" pitchFamily="34" charset="0"/>
            </a:endParaRPr>
          </a:p>
          <a:p>
            <a:pPr marL="0" indent="0">
              <a:buNone/>
            </a:pPr>
            <a:endParaRPr lang="en-US" dirty="0">
              <a:latin typeface="Segoe UI" panose="020B0502040204020203" pitchFamily="34" charset="0"/>
              <a:cs typeface="Segoe UI" panose="020B0502040204020203" pitchFamily="34" charset="0"/>
            </a:endParaRPr>
          </a:p>
        </p:txBody>
      </p:sp>
      <p:pic>
        <p:nvPicPr>
          <p:cNvPr id="7" name="Graphic 4">
            <a:extLst>
              <a:ext uri="{FF2B5EF4-FFF2-40B4-BE49-F238E27FC236}">
                <a16:creationId xmlns:a16="http://schemas.microsoft.com/office/drawing/2014/main" id="{41F376B1-5A86-2819-20D4-5C1B8A9F62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pic>
        <p:nvPicPr>
          <p:cNvPr id="4" name="Picture 3">
            <a:extLst>
              <a:ext uri="{FF2B5EF4-FFF2-40B4-BE49-F238E27FC236}">
                <a16:creationId xmlns:a16="http://schemas.microsoft.com/office/drawing/2014/main" id="{160C0302-8ACC-3BE0-C347-316EFC33A1C3}"/>
              </a:ext>
            </a:extLst>
          </p:cNvPr>
          <p:cNvPicPr>
            <a:picLocks noChangeAspect="1"/>
          </p:cNvPicPr>
          <p:nvPr/>
        </p:nvPicPr>
        <p:blipFill>
          <a:blip r:embed="rId5"/>
          <a:stretch>
            <a:fillRect/>
          </a:stretch>
        </p:blipFill>
        <p:spPr>
          <a:xfrm>
            <a:off x="1602223" y="1999787"/>
            <a:ext cx="8987553" cy="3789009"/>
          </a:xfrm>
          <a:prstGeom prst="rect">
            <a:avLst/>
          </a:prstGeom>
        </p:spPr>
      </p:pic>
    </p:spTree>
    <p:extLst>
      <p:ext uri="{BB962C8B-B14F-4D97-AF65-F5344CB8AC3E}">
        <p14:creationId xmlns:p14="http://schemas.microsoft.com/office/powerpoint/2010/main" val="38536718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1504A7F-B85F-4941-BFE4-DD71813B33EA}"/>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509749" y="643208"/>
            <a:ext cx="9694279" cy="1354499"/>
          </a:xfrm>
        </p:spPr>
        <p:txBody>
          <a:bodyPr>
            <a:normAutofit/>
          </a:bodyPr>
          <a:lstStyle/>
          <a:p>
            <a:r>
              <a:rPr lang="en-US" b="1" dirty="0">
                <a:solidFill>
                  <a:schemeClr val="accent1">
                    <a:lumMod val="75000"/>
                  </a:schemeClr>
                </a:solidFill>
                <a:latin typeface="Segoe UI"/>
                <a:cs typeface="Segoe UI"/>
              </a:rPr>
              <a:t>Part 3: Create a New Submission</a:t>
            </a:r>
            <a:endParaRPr lang="en-US" sz="4300" b="1" dirty="0">
              <a:solidFill>
                <a:schemeClr val="accent1">
                  <a:lumMod val="75000"/>
                </a:schemeClr>
              </a:solidFill>
              <a:latin typeface="Segoe UI"/>
              <a:cs typeface="Segoe UI"/>
            </a:endParaRPr>
          </a:p>
        </p:txBody>
      </p:sp>
      <p:pic>
        <p:nvPicPr>
          <p:cNvPr id="5" name="Picture 4">
            <a:extLst>
              <a:ext uri="{FF2B5EF4-FFF2-40B4-BE49-F238E27FC236}">
                <a16:creationId xmlns:a16="http://schemas.microsoft.com/office/drawing/2014/main" id="{D7B67B42-BB61-493E-ABBF-D23CA2A06999}"/>
              </a:ext>
            </a:extLst>
          </p:cNvPr>
          <p:cNvPicPr>
            <a:picLocks noChangeAspect="1"/>
          </p:cNvPicPr>
          <p:nvPr/>
        </p:nvPicPr>
        <p:blipFill>
          <a:blip r:embed="rId3"/>
          <a:stretch>
            <a:fillRect/>
          </a:stretch>
        </p:blipFill>
        <p:spPr>
          <a:xfrm>
            <a:off x="1509749" y="1720516"/>
            <a:ext cx="10232662" cy="4740442"/>
          </a:xfrm>
          <a:prstGeom prst="rect">
            <a:avLst/>
          </a:prstGeom>
        </p:spPr>
      </p:pic>
    </p:spTree>
    <p:extLst>
      <p:ext uri="{BB962C8B-B14F-4D97-AF65-F5344CB8AC3E}">
        <p14:creationId xmlns:p14="http://schemas.microsoft.com/office/powerpoint/2010/main" val="2744071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1504A7F-B85F-4941-BFE4-DD71813B33EA}"/>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509749" y="643208"/>
            <a:ext cx="9694279" cy="1354499"/>
          </a:xfrm>
        </p:spPr>
        <p:txBody>
          <a:bodyPr>
            <a:normAutofit/>
          </a:bodyPr>
          <a:lstStyle/>
          <a:p>
            <a:r>
              <a:rPr lang="en-US" b="1" dirty="0">
                <a:solidFill>
                  <a:schemeClr val="accent1">
                    <a:lumMod val="75000"/>
                  </a:schemeClr>
                </a:solidFill>
                <a:latin typeface="Segoe UI"/>
                <a:cs typeface="Segoe UI"/>
              </a:rPr>
              <a:t>Online Application Key Takeaways</a:t>
            </a:r>
            <a:endParaRPr lang="en-US" sz="4300" b="1" dirty="0">
              <a:solidFill>
                <a:schemeClr val="accent1">
                  <a:lumMod val="75000"/>
                </a:schemeClr>
              </a:solidFill>
              <a:latin typeface="Segoe UI"/>
              <a:cs typeface="Segoe UI"/>
            </a:endParaRPr>
          </a:p>
        </p:txBody>
      </p:sp>
      <p:sp>
        <p:nvSpPr>
          <p:cNvPr id="8" name="Content Placeholder 2">
            <a:extLst>
              <a:ext uri="{FF2B5EF4-FFF2-40B4-BE49-F238E27FC236}">
                <a16:creationId xmlns:a16="http://schemas.microsoft.com/office/drawing/2014/main" id="{496925D3-B7B9-4AEF-9647-66B9BA88ACCC}"/>
              </a:ext>
            </a:extLst>
          </p:cNvPr>
          <p:cNvSpPr>
            <a:spLocks noGrp="1"/>
          </p:cNvSpPr>
          <p:nvPr>
            <p:ph idx="1"/>
          </p:nvPr>
        </p:nvSpPr>
        <p:spPr>
          <a:xfrm>
            <a:off x="1509749" y="1997707"/>
            <a:ext cx="9384261" cy="4499880"/>
          </a:xfrm>
        </p:spPr>
        <p:txBody>
          <a:bodyPr vert="horz" lIns="91440" tIns="45720" rIns="91440" bIns="45720" rtlCol="0" anchor="t">
            <a:normAutofit fontScale="92500" lnSpcReduction="20000"/>
          </a:bodyPr>
          <a:lstStyle/>
          <a:p>
            <a:pPr>
              <a:lnSpc>
                <a:spcPct val="120000"/>
              </a:lnSpc>
            </a:pPr>
            <a:r>
              <a:rPr lang="en-US" dirty="0">
                <a:latin typeface="Segoe UI"/>
                <a:cs typeface="Segoe UI"/>
              </a:rPr>
              <a:t>Individuals must have a Bridgeway account and add their organization BEFORE they can submit an application</a:t>
            </a:r>
          </a:p>
          <a:p>
            <a:pPr>
              <a:lnSpc>
                <a:spcPct val="120000"/>
              </a:lnSpc>
            </a:pPr>
            <a:r>
              <a:rPr lang="en-US" dirty="0">
                <a:latin typeface="Segoe UI"/>
                <a:cs typeface="Segoe UI"/>
              </a:rPr>
              <a:t>You can save your application and continue it at a later time</a:t>
            </a:r>
          </a:p>
          <a:p>
            <a:pPr>
              <a:lnSpc>
                <a:spcPct val="120000"/>
              </a:lnSpc>
            </a:pPr>
            <a:r>
              <a:rPr lang="en-US" dirty="0">
                <a:latin typeface="Segoe UI"/>
                <a:cs typeface="Segoe UI"/>
              </a:rPr>
              <a:t>For the budget question, you can add multiple line items by clicking add another button</a:t>
            </a:r>
          </a:p>
          <a:p>
            <a:pPr>
              <a:lnSpc>
                <a:spcPct val="120000"/>
              </a:lnSpc>
            </a:pPr>
            <a:r>
              <a:rPr lang="en-US" dirty="0">
                <a:latin typeface="Segoe UI"/>
                <a:cs typeface="Segoe UI"/>
              </a:rPr>
              <a:t>In order to submit your application you will need to upload all attachments</a:t>
            </a:r>
            <a:endParaRPr lang="en-US" dirty="0">
              <a:latin typeface="Segoe UI" panose="020B0502040204020203" pitchFamily="34" charset="0"/>
              <a:cs typeface="Segoe UI" panose="020B0502040204020203" pitchFamily="34" charset="0"/>
            </a:endParaRPr>
          </a:p>
          <a:p>
            <a:pPr>
              <a:lnSpc>
                <a:spcPct val="120000"/>
              </a:lnSpc>
            </a:pPr>
            <a:r>
              <a:rPr lang="en-US" dirty="0">
                <a:latin typeface="Segoe UI"/>
                <a:cs typeface="Segoe UI"/>
              </a:rPr>
              <a:t>After submitting your application, you CANNOT make edits</a:t>
            </a:r>
          </a:p>
          <a:p>
            <a:pPr>
              <a:lnSpc>
                <a:spcPct val="120000"/>
              </a:lnSpc>
            </a:pPr>
            <a:r>
              <a:rPr lang="en-US" dirty="0">
                <a:latin typeface="Segoe UI"/>
                <a:cs typeface="Segoe UI"/>
              </a:rPr>
              <a:t>Applications will ONLY be accepted through this portal</a:t>
            </a:r>
          </a:p>
          <a:p>
            <a:endParaRPr lang="en-US" dirty="0">
              <a:latin typeface="Segoe UI" panose="020B0502040204020203" pitchFamily="34" charset="0"/>
              <a:cs typeface="Segoe UI" panose="020B0502040204020203" pitchFamily="34" charset="0"/>
            </a:endParaRPr>
          </a:p>
          <a:p>
            <a:pPr marL="0" indent="0">
              <a:buNone/>
            </a:pPr>
            <a:endParaRPr lang="en-US" dirty="0">
              <a:latin typeface="Segoe UI" panose="020B0502040204020203" pitchFamily="34" charset="0"/>
              <a:cs typeface="Segoe UI" panose="020B0502040204020203" pitchFamily="34" charset="0"/>
            </a:endParaRPr>
          </a:p>
        </p:txBody>
      </p:sp>
      <p:pic>
        <p:nvPicPr>
          <p:cNvPr id="7"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spTree>
    <p:extLst>
      <p:ext uri="{BB962C8B-B14F-4D97-AF65-F5344CB8AC3E}">
        <p14:creationId xmlns:p14="http://schemas.microsoft.com/office/powerpoint/2010/main" val="3954261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1504A7F-B85F-4941-BFE4-DD71813B33EA}"/>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465144" y="210458"/>
            <a:ext cx="9694279" cy="968133"/>
          </a:xfrm>
        </p:spPr>
        <p:txBody>
          <a:bodyPr>
            <a:normAutofit/>
          </a:bodyPr>
          <a:lstStyle/>
          <a:p>
            <a:r>
              <a:rPr lang="en-US" b="1" dirty="0">
                <a:solidFill>
                  <a:schemeClr val="accent1">
                    <a:lumMod val="75000"/>
                  </a:schemeClr>
                </a:solidFill>
                <a:latin typeface="Segoe UI"/>
                <a:cs typeface="Segoe UI"/>
              </a:rPr>
              <a:t>Timeline</a:t>
            </a:r>
            <a:endParaRPr lang="en-US" sz="4300" b="1" dirty="0">
              <a:solidFill>
                <a:schemeClr val="accent1">
                  <a:lumMod val="75000"/>
                </a:schemeClr>
              </a:solidFill>
              <a:latin typeface="Segoe UI"/>
              <a:cs typeface="Segoe UI"/>
            </a:endParaRPr>
          </a:p>
        </p:txBody>
      </p:sp>
      <p:sp>
        <p:nvSpPr>
          <p:cNvPr id="8" name="Content Placeholder 2">
            <a:extLst>
              <a:ext uri="{FF2B5EF4-FFF2-40B4-BE49-F238E27FC236}">
                <a16:creationId xmlns:a16="http://schemas.microsoft.com/office/drawing/2014/main" id="{496925D3-B7B9-4AEF-9647-66B9BA88ACCC}"/>
              </a:ext>
            </a:extLst>
          </p:cNvPr>
          <p:cNvSpPr>
            <a:spLocks noGrp="1"/>
          </p:cNvSpPr>
          <p:nvPr>
            <p:ph idx="1"/>
          </p:nvPr>
        </p:nvSpPr>
        <p:spPr>
          <a:xfrm>
            <a:off x="1999359" y="2393740"/>
            <a:ext cx="9384261" cy="4499880"/>
          </a:xfrm>
        </p:spPr>
        <p:txBody>
          <a:bodyPr vert="horz" lIns="91440" tIns="45720" rIns="91440" bIns="45720" rtlCol="0" anchor="t">
            <a:normAutofit/>
          </a:bodyPr>
          <a:lstStyle/>
          <a:p>
            <a:pPr marL="0" indent="0">
              <a:buNone/>
            </a:pPr>
            <a:endParaRPr lang="en-US" sz="2800" dirty="0">
              <a:solidFill>
                <a:srgbClr val="000000"/>
              </a:solidFill>
              <a:latin typeface="Segoe UI" panose="020B0502040204020203" pitchFamily="34" charset="0"/>
              <a:cs typeface="Segoe UI" panose="020B0502040204020203" pitchFamily="34" charset="0"/>
            </a:endParaRPr>
          </a:p>
          <a:p>
            <a:pPr marL="0" indent="0">
              <a:buNone/>
            </a:pPr>
            <a:endParaRPr lang="en-US" dirty="0">
              <a:solidFill>
                <a:srgbClr val="000000"/>
              </a:solidFill>
              <a:latin typeface="Segoe UI" panose="020B0502040204020203" pitchFamily="34" charset="0"/>
              <a:cs typeface="Segoe UI" panose="020B0502040204020203" pitchFamily="34" charset="0"/>
            </a:endParaRPr>
          </a:p>
          <a:p>
            <a:pPr marL="0" indent="0">
              <a:buNone/>
            </a:pPr>
            <a:endParaRPr lang="en-US" dirty="0">
              <a:latin typeface="Segoe UI" panose="020B0502040204020203" pitchFamily="34" charset="0"/>
              <a:cs typeface="Segoe UI" panose="020B0502040204020203" pitchFamily="34" charset="0"/>
            </a:endParaRPr>
          </a:p>
          <a:p>
            <a:pPr marL="0" indent="0">
              <a:buNone/>
            </a:pPr>
            <a:endParaRPr lang="en-US" dirty="0">
              <a:latin typeface="Segoe UI" panose="020B0502040204020203" pitchFamily="34" charset="0"/>
              <a:cs typeface="Segoe UI" panose="020B0502040204020203" pitchFamily="34" charset="0"/>
            </a:endParaRPr>
          </a:p>
        </p:txBody>
      </p:sp>
      <p:pic>
        <p:nvPicPr>
          <p:cNvPr id="7"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sp>
        <p:nvSpPr>
          <p:cNvPr id="4" name="Rectangle 3"/>
          <p:cNvSpPr/>
          <p:nvPr/>
        </p:nvSpPr>
        <p:spPr>
          <a:xfrm>
            <a:off x="1705767" y="1149578"/>
            <a:ext cx="9342901" cy="5182701"/>
          </a:xfrm>
          <a:prstGeom prst="rect">
            <a:avLst/>
          </a:prstGeom>
        </p:spPr>
        <p:txBody>
          <a:bodyPr wrap="square" lIns="91440" tIns="45720" rIns="91440" bIns="45720" anchor="t">
            <a:spAutoFit/>
          </a:bodyPr>
          <a:lstStyle/>
          <a:p>
            <a:pPr marL="342900" indent="-342900">
              <a:lnSpc>
                <a:spcPct val="150000"/>
              </a:lnSpc>
              <a:buFont typeface="Arial" panose="020B0604020202020204" pitchFamily="34" charset="0"/>
              <a:buChar char="•"/>
            </a:pPr>
            <a:r>
              <a:rPr lang="en-US" sz="2800" dirty="0">
                <a:solidFill>
                  <a:srgbClr val="FF0000"/>
                </a:solidFill>
                <a:latin typeface="Segoe UI" panose="020B0502040204020203" pitchFamily="34" charset="0"/>
                <a:cs typeface="Segoe UI" panose="020B0502040204020203" pitchFamily="34" charset="0"/>
              </a:rPr>
              <a:t>Tuesday March 31, 11:59 PM - Application due date</a:t>
            </a:r>
            <a:endParaRPr lang="en-US" sz="2800" dirty="0">
              <a:latin typeface="Segoe UI" panose="020B0502040204020203" pitchFamily="34" charset="0"/>
              <a:cs typeface="Segoe UI" panose="020B0502040204020203" pitchFamily="34" charset="0"/>
            </a:endParaRPr>
          </a:p>
          <a:p>
            <a:pPr marL="342900" indent="-342900">
              <a:lnSpc>
                <a:spcPct val="150000"/>
              </a:lnSpc>
              <a:buFont typeface="Arial" panose="020B0604020202020204" pitchFamily="34" charset="0"/>
              <a:buChar char="•"/>
            </a:pPr>
            <a:r>
              <a:rPr lang="en-US" sz="2800" dirty="0">
                <a:latin typeface="Segoe UI" panose="020B0502040204020203" pitchFamily="34" charset="0"/>
                <a:cs typeface="Segoe UI" panose="020B0502040204020203" pitchFamily="34" charset="0"/>
              </a:rPr>
              <a:t>April 2026- OMB-CD Reviews Applications for Eligibility</a:t>
            </a:r>
          </a:p>
          <a:p>
            <a:pPr marL="342900" indent="-342900">
              <a:lnSpc>
                <a:spcPct val="150000"/>
              </a:lnSpc>
              <a:buFont typeface="Arial" panose="020B0604020202020204" pitchFamily="34" charset="0"/>
              <a:buChar char="•"/>
            </a:pPr>
            <a:r>
              <a:rPr lang="en-US" sz="2800" dirty="0">
                <a:latin typeface="Segoe UI" panose="020B0502040204020203" pitchFamily="34" charset="0"/>
                <a:cs typeface="Segoe UI" panose="020B0502040204020203" pitchFamily="34" charset="0"/>
              </a:rPr>
              <a:t>May 2026 </a:t>
            </a:r>
            <a:r>
              <a:rPr lang="mr-IN" sz="2800" dirty="0">
                <a:latin typeface="Segoe UI" panose="020B0502040204020203" pitchFamily="34" charset="0"/>
                <a:cs typeface="Calibri"/>
              </a:rPr>
              <a:t>–</a:t>
            </a:r>
            <a:r>
              <a:rPr lang="en-US" sz="2800" dirty="0">
                <a:latin typeface="Segoe UI" panose="020B0502040204020203" pitchFamily="34" charset="0"/>
                <a:cs typeface="Segoe UI" panose="020B0502040204020203" pitchFamily="34" charset="0"/>
              </a:rPr>
              <a:t>Mayor and Council Offices review applications and make preliminary funding decisions</a:t>
            </a:r>
          </a:p>
          <a:p>
            <a:pPr marL="342900" indent="-342900">
              <a:lnSpc>
                <a:spcPct val="150000"/>
              </a:lnSpc>
              <a:buFont typeface="Arial" panose="020B0604020202020204" pitchFamily="34" charset="0"/>
              <a:buChar char="•"/>
            </a:pPr>
            <a:r>
              <a:rPr lang="en-US" sz="2800" dirty="0">
                <a:latin typeface="Segoe UI" panose="020B0502040204020203" pitchFamily="34" charset="0"/>
                <a:cs typeface="Segoe UI" panose="020B0502040204020203" pitchFamily="34" charset="0"/>
              </a:rPr>
              <a:t>Late Fall 2026 – HUD approval and City Council Legislation of funding decisions</a:t>
            </a:r>
          </a:p>
          <a:p>
            <a:pPr marL="342900" indent="-342900">
              <a:lnSpc>
                <a:spcPct val="150000"/>
              </a:lnSpc>
              <a:buFont typeface="Arial" panose="020B0604020202020204" pitchFamily="34" charset="0"/>
              <a:buChar char="•"/>
            </a:pPr>
            <a:r>
              <a:rPr lang="en-US" sz="2800" dirty="0">
                <a:latin typeface="Segoe UI" panose="020B0502040204020203" pitchFamily="34" charset="0"/>
                <a:cs typeface="Segoe UI" panose="020B0502040204020203" pitchFamily="34" charset="0"/>
              </a:rPr>
              <a:t>November 2026 – Awards announced</a:t>
            </a:r>
          </a:p>
          <a:p>
            <a:pPr marL="342900" indent="-342900">
              <a:lnSpc>
                <a:spcPct val="150000"/>
              </a:lnSpc>
              <a:buFont typeface="Arial" panose="020B0604020202020204" pitchFamily="34" charset="0"/>
              <a:buChar char="•"/>
            </a:pPr>
            <a:r>
              <a:rPr lang="en-US" sz="2800" dirty="0">
                <a:latin typeface="Segoe UI" panose="020B0502040204020203" pitchFamily="34" charset="0"/>
                <a:cs typeface="Segoe UI" panose="020B0502040204020203" pitchFamily="34" charset="0"/>
              </a:rPr>
              <a:t>January 2027 – Contracts begin</a:t>
            </a:r>
          </a:p>
        </p:txBody>
      </p:sp>
    </p:spTree>
    <p:extLst>
      <p:ext uri="{BB962C8B-B14F-4D97-AF65-F5344CB8AC3E}">
        <p14:creationId xmlns:p14="http://schemas.microsoft.com/office/powerpoint/2010/main" val="23384263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CEC65-BD03-4ECB-B6B2-F296D5FF2CBC}"/>
              </a:ext>
            </a:extLst>
          </p:cNvPr>
          <p:cNvSpPr>
            <a:spLocks noGrp="1"/>
          </p:cNvSpPr>
          <p:nvPr>
            <p:ph type="title"/>
          </p:nvPr>
        </p:nvSpPr>
        <p:spPr>
          <a:xfrm>
            <a:off x="1509749" y="643208"/>
            <a:ext cx="9385713" cy="1354499"/>
          </a:xfrm>
        </p:spPr>
        <p:txBody>
          <a:bodyPr>
            <a:normAutofit/>
          </a:bodyPr>
          <a:lstStyle/>
          <a:p>
            <a:r>
              <a:rPr lang="en-US" sz="4300" b="1">
                <a:solidFill>
                  <a:schemeClr val="accent1">
                    <a:lumMod val="75000"/>
                  </a:schemeClr>
                </a:solidFill>
                <a:latin typeface="Segoe UI"/>
                <a:cs typeface="Segoe UI"/>
              </a:rPr>
              <a:t>Questions/Comments?</a:t>
            </a:r>
            <a:endParaRPr lang="en-US" sz="4300">
              <a:solidFill>
                <a:schemeClr val="accent1">
                  <a:lumMod val="75000"/>
                </a:schemeClr>
              </a:solidFill>
              <a:ea typeface="+mj-lt"/>
              <a:cs typeface="+mj-lt"/>
            </a:endParaRPr>
          </a:p>
        </p:txBody>
      </p:sp>
      <p:pic>
        <p:nvPicPr>
          <p:cNvPr id="6" name="Graphic 4">
            <a:extLst>
              <a:ext uri="{FF2B5EF4-FFF2-40B4-BE49-F238E27FC236}">
                <a16:creationId xmlns:a16="http://schemas.microsoft.com/office/drawing/2014/main" id="{7FE41566-FDA9-4D7E-8C9E-B2A7D19DAC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55076" y="4888543"/>
            <a:ext cx="1257088" cy="1775377"/>
          </a:xfrm>
          <a:prstGeom prst="rect">
            <a:avLst/>
          </a:prstGeom>
        </p:spPr>
      </p:pic>
      <p:sp>
        <p:nvSpPr>
          <p:cNvPr id="8" name="Content Placeholder 7"/>
          <p:cNvSpPr txBox="1">
            <a:spLocks noGrp="1"/>
          </p:cNvSpPr>
          <p:nvPr>
            <p:ph idx="1"/>
          </p:nvPr>
        </p:nvSpPr>
        <p:spPr>
          <a:xfrm>
            <a:off x="1509749" y="2358791"/>
            <a:ext cx="9383712" cy="2850524"/>
          </a:xfrm>
          <a:prstGeom prst="rect">
            <a:avLst/>
          </a:prstGeom>
          <a:noFill/>
        </p:spPr>
        <p:txBody>
          <a:bodyPr vert="horz" wrap="square" lIns="91440" tIns="45720" rIns="91440" bIns="45720" rtlCol="0" anchor="t">
            <a:spAutoFit/>
          </a:bodyPr>
          <a:lstStyle/>
          <a:p>
            <a:pPr marL="285750" indent="-285750"/>
            <a:r>
              <a:rPr lang="en-US" sz="3200" dirty="0">
                <a:latin typeface="Segoe UI"/>
                <a:cs typeface="Segoe UI"/>
              </a:rPr>
              <a:t>Follow-up questions or concerns:</a:t>
            </a:r>
          </a:p>
          <a:p>
            <a:pPr marL="457200" lvl="1" indent="0">
              <a:buNone/>
            </a:pPr>
            <a:endParaRPr lang="en-US" dirty="0">
              <a:latin typeface="Segoe UI"/>
              <a:cs typeface="Segoe UI"/>
            </a:endParaRPr>
          </a:p>
          <a:p>
            <a:pPr lvl="1"/>
            <a:r>
              <a:rPr lang="en-US" dirty="0">
                <a:latin typeface="Segoe UI"/>
                <a:cs typeface="Segoe UI"/>
              </a:rPr>
              <a:t>Email: </a:t>
            </a:r>
            <a:r>
              <a:rPr lang="en-US" dirty="0">
                <a:latin typeface="Segoe UI"/>
                <a:cs typeface="Segoe UI"/>
                <a:hlinkClick r:id="rId5"/>
              </a:rPr>
              <a:t>community.development@pittsburghpa.gov</a:t>
            </a:r>
            <a:endParaRPr lang="en-US" dirty="0">
              <a:latin typeface="Segoe UI"/>
              <a:cs typeface="Segoe UI"/>
            </a:endParaRPr>
          </a:p>
          <a:p>
            <a:pPr lvl="1"/>
            <a:endParaRPr lang="en-US" dirty="0">
              <a:latin typeface="Segoe UI"/>
              <a:cs typeface="Segoe UI"/>
            </a:endParaRPr>
          </a:p>
          <a:p>
            <a:pPr lvl="1"/>
            <a:r>
              <a:rPr lang="en-US" dirty="0">
                <a:latin typeface="Segoe UI"/>
                <a:cs typeface="Segoe UI"/>
              </a:rPr>
              <a:t>Website: </a:t>
            </a:r>
            <a:r>
              <a:rPr lang="en-US" dirty="0">
                <a:ea typeface="+mn-lt"/>
                <a:cs typeface="+mn-lt"/>
                <a:hlinkClick r:id="rId6"/>
              </a:rPr>
              <a:t>https://engage.pittsburghpa.gov/public-service-grants</a:t>
            </a:r>
            <a:endParaRPr lang="en-US" b="1" u="sng" dirty="0">
              <a:latin typeface="Calibri"/>
              <a:cs typeface="Calibri"/>
            </a:endParaRPr>
          </a:p>
          <a:p>
            <a:pPr marL="457200" lvl="1" indent="0">
              <a:buNone/>
            </a:pPr>
            <a:br>
              <a:rPr lang="en-US" sz="2400" dirty="0"/>
            </a:br>
            <a:endParaRPr lang="en-US" sz="2400" dirty="0"/>
          </a:p>
        </p:txBody>
      </p:sp>
      <p:sp>
        <p:nvSpPr>
          <p:cNvPr id="9" name="Rectangle 8">
            <a:extLst>
              <a:ext uri="{FF2B5EF4-FFF2-40B4-BE49-F238E27FC236}">
                <a16:creationId xmlns:a16="http://schemas.microsoft.com/office/drawing/2014/main" id="{E1504A7F-B85F-4941-BFE4-DD71813B33EA}"/>
              </a:ext>
            </a:extLst>
          </p:cNvPr>
          <p:cNvSpPr/>
          <p:nvPr/>
        </p:nvSpPr>
        <p:spPr>
          <a:xfrm>
            <a:off x="174803" y="-10629"/>
            <a:ext cx="25794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2FA6440-C0A3-4972-8FD7-733294BBCB0C}"/>
              </a:ext>
            </a:extLst>
          </p:cNvPr>
          <p:cNvSpPr/>
          <p:nvPr/>
        </p:nvSpPr>
        <p:spPr>
          <a:xfrm>
            <a:off x="553773" y="0"/>
            <a:ext cx="25794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C5B84D1-CB47-4D74-B63F-FB83538B596A}"/>
              </a:ext>
            </a:extLst>
          </p:cNvPr>
          <p:cNvSpPr/>
          <p:nvPr/>
        </p:nvSpPr>
        <p:spPr>
          <a:xfrm>
            <a:off x="947308" y="-10628"/>
            <a:ext cx="25794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5080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Right Triangle 42">
            <a:extLst>
              <a:ext uri="{FF2B5EF4-FFF2-40B4-BE49-F238E27FC236}">
                <a16:creationId xmlns:a16="http://schemas.microsoft.com/office/drawing/2014/main" id="{796980CB-0883-4188-BAEF-6657010F7703}"/>
              </a:ext>
            </a:extLst>
          </p:cNvPr>
          <p:cNvSpPr/>
          <p:nvPr/>
        </p:nvSpPr>
        <p:spPr>
          <a:xfrm>
            <a:off x="-5318" y="-5317"/>
            <a:ext cx="6857998" cy="6866858"/>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662314" y="2397134"/>
            <a:ext cx="6955808" cy="932688"/>
          </a:xfrm>
        </p:spPr>
        <p:txBody>
          <a:bodyPr>
            <a:noAutofit/>
          </a:bodyPr>
          <a:lstStyle/>
          <a:p>
            <a:r>
              <a:rPr lang="en-US" sz="7200" b="1" dirty="0">
                <a:latin typeface="Segoe UI Light"/>
                <a:cs typeface="Segoe UI"/>
              </a:rPr>
              <a:t>Questions?</a:t>
            </a:r>
            <a:endParaRPr lang="en-US" dirty="0"/>
          </a:p>
        </p:txBody>
      </p:sp>
      <p:sp>
        <p:nvSpPr>
          <p:cNvPr id="42" name="Right Triangle 41">
            <a:extLst>
              <a:ext uri="{FF2B5EF4-FFF2-40B4-BE49-F238E27FC236}">
                <a16:creationId xmlns:a16="http://schemas.microsoft.com/office/drawing/2014/main" id="{22F6B821-CB33-4D26-945F-6FA6B48BFC45}"/>
              </a:ext>
            </a:extLst>
          </p:cNvPr>
          <p:cNvSpPr/>
          <p:nvPr/>
        </p:nvSpPr>
        <p:spPr>
          <a:xfrm>
            <a:off x="-5317" y="561752"/>
            <a:ext cx="6308650" cy="6299789"/>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ight Triangle 43">
            <a:extLst>
              <a:ext uri="{FF2B5EF4-FFF2-40B4-BE49-F238E27FC236}">
                <a16:creationId xmlns:a16="http://schemas.microsoft.com/office/drawing/2014/main" id="{16558E29-2F06-4725-977A-1170A393595E}"/>
              </a:ext>
            </a:extLst>
          </p:cNvPr>
          <p:cNvSpPr/>
          <p:nvPr/>
        </p:nvSpPr>
        <p:spPr>
          <a:xfrm>
            <a:off x="-5317" y="1244007"/>
            <a:ext cx="5626394" cy="5617533"/>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662314" y="3514903"/>
            <a:ext cx="6955808" cy="477489"/>
          </a:xfrm>
        </p:spPr>
        <p:txBody>
          <a:bodyPr vert="horz" lIns="91440" tIns="45720" rIns="91440" bIns="45720" rtlCol="0" anchor="t">
            <a:noAutofit/>
          </a:bodyPr>
          <a:lstStyle/>
          <a:p>
            <a:r>
              <a:rPr lang="en-US" sz="2800" b="1" dirty="0">
                <a:solidFill>
                  <a:schemeClr val="accent1">
                    <a:lumMod val="75000"/>
                  </a:schemeClr>
                </a:solidFill>
                <a:latin typeface="Segoe UI"/>
                <a:cs typeface="Segoe UI"/>
              </a:rPr>
              <a:t>Raise your hand or write in the chat</a:t>
            </a:r>
            <a:endParaRPr lang="en-US" dirty="0">
              <a:solidFill>
                <a:schemeClr val="accent1">
                  <a:lumMod val="75000"/>
                </a:schemeClr>
              </a:solidFill>
            </a:endParaRPr>
          </a:p>
        </p:txBody>
      </p:sp>
      <p:pic>
        <p:nvPicPr>
          <p:cNvPr id="4" name="Graphic 4" descr="City Crest Medium Color Vector.svg">
            <a:extLst>
              <a:ext uri="{FF2B5EF4-FFF2-40B4-BE49-F238E27FC236}">
                <a16:creationId xmlns:a16="http://schemas.microsoft.com/office/drawing/2014/main" id="{686CB42F-D5CF-4E19-94E7-930D4892DB5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5387" y="751165"/>
            <a:ext cx="3503577" cy="4970132"/>
          </a:xfrm>
          <a:prstGeom prst="rect">
            <a:avLst/>
          </a:prstGeom>
        </p:spPr>
      </p:pic>
    </p:spTree>
    <p:extLst>
      <p:ext uri="{BB962C8B-B14F-4D97-AF65-F5344CB8AC3E}">
        <p14:creationId xmlns:p14="http://schemas.microsoft.com/office/powerpoint/2010/main" val="1626825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Right Triangle 42">
            <a:extLst>
              <a:ext uri="{FF2B5EF4-FFF2-40B4-BE49-F238E27FC236}">
                <a16:creationId xmlns:a16="http://schemas.microsoft.com/office/drawing/2014/main" id="{796980CB-0883-4188-BAEF-6657010F7703}"/>
              </a:ext>
            </a:extLst>
          </p:cNvPr>
          <p:cNvSpPr/>
          <p:nvPr/>
        </p:nvSpPr>
        <p:spPr>
          <a:xfrm>
            <a:off x="-5318" y="-5317"/>
            <a:ext cx="6857998" cy="6866858"/>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662314" y="2397134"/>
            <a:ext cx="6955808" cy="932688"/>
          </a:xfrm>
        </p:spPr>
        <p:txBody>
          <a:bodyPr>
            <a:noAutofit/>
          </a:bodyPr>
          <a:lstStyle/>
          <a:p>
            <a:r>
              <a:rPr lang="en-US" sz="7200" b="1">
                <a:latin typeface="Segoe UI Light"/>
                <a:cs typeface="Segoe UI"/>
              </a:rPr>
              <a:t>Thank You!</a:t>
            </a:r>
            <a:endParaRPr lang="en-US"/>
          </a:p>
        </p:txBody>
      </p:sp>
      <p:sp>
        <p:nvSpPr>
          <p:cNvPr id="42" name="Right Triangle 41">
            <a:extLst>
              <a:ext uri="{FF2B5EF4-FFF2-40B4-BE49-F238E27FC236}">
                <a16:creationId xmlns:a16="http://schemas.microsoft.com/office/drawing/2014/main" id="{22F6B821-CB33-4D26-945F-6FA6B48BFC45}"/>
              </a:ext>
            </a:extLst>
          </p:cNvPr>
          <p:cNvSpPr/>
          <p:nvPr/>
        </p:nvSpPr>
        <p:spPr>
          <a:xfrm>
            <a:off x="-5317" y="561752"/>
            <a:ext cx="6308650" cy="6299789"/>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ight Triangle 43">
            <a:extLst>
              <a:ext uri="{FF2B5EF4-FFF2-40B4-BE49-F238E27FC236}">
                <a16:creationId xmlns:a16="http://schemas.microsoft.com/office/drawing/2014/main" id="{16558E29-2F06-4725-977A-1170A393595E}"/>
              </a:ext>
            </a:extLst>
          </p:cNvPr>
          <p:cNvSpPr/>
          <p:nvPr/>
        </p:nvSpPr>
        <p:spPr>
          <a:xfrm>
            <a:off x="-5317" y="1244007"/>
            <a:ext cx="5626394" cy="5617533"/>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662314" y="3514903"/>
            <a:ext cx="6955808" cy="477489"/>
          </a:xfrm>
        </p:spPr>
        <p:txBody>
          <a:bodyPr vert="horz" lIns="91440" tIns="45720" rIns="91440" bIns="45720" rtlCol="0" anchor="t">
            <a:noAutofit/>
          </a:bodyPr>
          <a:lstStyle/>
          <a:p>
            <a:r>
              <a:rPr lang="en-US" sz="2800" b="1">
                <a:solidFill>
                  <a:schemeClr val="accent1">
                    <a:lumMod val="75000"/>
                  </a:schemeClr>
                </a:solidFill>
                <a:latin typeface="Segoe UI"/>
                <a:cs typeface="Segoe UI"/>
              </a:rPr>
              <a:t>WE APPRECIATE YOUR TIME</a:t>
            </a:r>
            <a:endParaRPr lang="en-US">
              <a:solidFill>
                <a:schemeClr val="accent1">
                  <a:lumMod val="75000"/>
                </a:schemeClr>
              </a:solidFill>
            </a:endParaRPr>
          </a:p>
        </p:txBody>
      </p:sp>
      <p:pic>
        <p:nvPicPr>
          <p:cNvPr id="4" name="Graphic 4" descr="City Crest Medium Color Vector.svg">
            <a:extLst>
              <a:ext uri="{FF2B5EF4-FFF2-40B4-BE49-F238E27FC236}">
                <a16:creationId xmlns:a16="http://schemas.microsoft.com/office/drawing/2014/main" id="{686CB42F-D5CF-4E19-94E7-930D4892DB5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5387" y="751165"/>
            <a:ext cx="3503577" cy="4970132"/>
          </a:xfrm>
          <a:prstGeom prst="rect">
            <a:avLst/>
          </a:prstGeom>
        </p:spPr>
      </p:pic>
    </p:spTree>
    <p:extLst>
      <p:ext uri="{BB962C8B-B14F-4D97-AF65-F5344CB8AC3E}">
        <p14:creationId xmlns:p14="http://schemas.microsoft.com/office/powerpoint/2010/main" val="35370073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31D75B1E4148429C0EEA8B28582784" ma:contentTypeVersion="20" ma:contentTypeDescription="Create a new document." ma:contentTypeScope="" ma:versionID="c39cefd55babd16397e85ce644fe0eb4">
  <xsd:schema xmlns:xsd="http://www.w3.org/2001/XMLSchema" xmlns:xs="http://www.w3.org/2001/XMLSchema" xmlns:p="http://schemas.microsoft.com/office/2006/metadata/properties" xmlns:ns2="25bdd831-8a06-4e50-bd08-6bbf87cd7420" xmlns:ns3="d61ec7a8-0d4d-4980-bbc9-790900e86056" targetNamespace="http://schemas.microsoft.com/office/2006/metadata/properties" ma:root="true" ma:fieldsID="ca91df0d725fad996a08d7c81ae46bed" ns2:_="" ns3:_="">
    <xsd:import namespace="25bdd831-8a06-4e50-bd08-6bbf87cd7420"/>
    <xsd:import namespace="d61ec7a8-0d4d-4980-bbc9-790900e86056"/>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3:SharedWithUsers" minOccurs="0"/>
                <xsd:element ref="ns3:SharedWithDetails" minOccurs="0"/>
                <xsd:element ref="ns2:MediaServiceAutoTags" minOccurs="0"/>
                <xsd:element ref="ns2:MediaServiceOCR" minOccurs="0"/>
                <xsd:element ref="ns2:MediaServiceDateTaken" minOccurs="0"/>
                <xsd:element ref="ns2:MediaServiceLocation" minOccurs="0"/>
                <xsd:element ref="ns2:lcf76f155ced4ddcb4097134ff3c332f" minOccurs="0"/>
                <xsd:element ref="ns3:TaxCatchAll" minOccurs="0"/>
                <xsd:element ref="ns2:Thumbnail" minOccurs="0"/>
                <xsd:element ref="ns2:Photos" minOccurs="0"/>
                <xsd:element ref="ns2:Images"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bdd831-8a06-4e50-bd08-6bbf87cd74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83653792-a09a-4b2a-b1d9-8f18b91b90ab" ma:termSetId="09814cd3-568e-fe90-9814-8d621ff8fb84" ma:anchorId="fba54fb3-c3e1-fe81-a776-ca4b69148c4d" ma:open="true" ma:isKeyword="false">
      <xsd:complexType>
        <xsd:sequence>
          <xsd:element ref="pc:Terms" minOccurs="0" maxOccurs="1"/>
        </xsd:sequence>
      </xsd:complexType>
    </xsd:element>
    <xsd:element name="Thumbnail" ma:index="21" nillable="true" ma:displayName="Thumbnail" ma:format="Thumbnail" ma:internalName="Thumbnail">
      <xsd:simpleType>
        <xsd:restriction base="dms:Unknown"/>
      </xsd:simpleType>
    </xsd:element>
    <xsd:element name="Photos" ma:index="22" nillable="true" ma:displayName="Photos" ma:format="Thumbnail" ma:internalName="Photos">
      <xsd:simpleType>
        <xsd:restriction base="dms:Unknown"/>
      </xsd:simpleType>
    </xsd:element>
    <xsd:element name="Images" ma:index="23" nillable="true" ma:displayName="Images" ma:format="Thumbnail" ma:internalName="Images">
      <xsd:simpleType>
        <xsd:restriction base="dms:Unknown"/>
      </xsd:simpleType>
    </xsd:element>
    <xsd:element name="MediaLengthInSeconds" ma:index="24" nillable="true" ma:displayName="MediaLengthInSeconds" ma:hidden="true" ma:internalName="MediaLengthInSeconds" ma:readOnly="true">
      <xsd:simpleType>
        <xsd:restriction base="dms:Unknown"/>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1ec7a8-0d4d-4980-bbc9-790900e8605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27f7255-a5c6-47dd-9a4d-e32ae70aeed0}" ma:internalName="TaxCatchAll" ma:showField="CatchAllData" ma:web="d61ec7a8-0d4d-4980-bbc9-790900e860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d61ec7a8-0d4d-4980-bbc9-790900e86056">
      <UserInfo>
        <DisplayName>Knight, Michael</DisplayName>
        <AccountId>25</AccountId>
        <AccountType/>
      </UserInfo>
    </SharedWithUsers>
    <Images xmlns="25bdd831-8a06-4e50-bd08-6bbf87cd7420" xsi:nil="true"/>
    <Thumbnail xmlns="25bdd831-8a06-4e50-bd08-6bbf87cd7420" xsi:nil="true"/>
    <TaxCatchAll xmlns="d61ec7a8-0d4d-4980-bbc9-790900e86056" xsi:nil="true"/>
    <Photos xmlns="25bdd831-8a06-4e50-bd08-6bbf87cd7420" xsi:nil="true"/>
    <lcf76f155ced4ddcb4097134ff3c332f xmlns="25bdd831-8a06-4e50-bd08-6bbf87cd742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0C5DAA1-E398-47CC-9F60-69FB8E1D32BF}">
  <ds:schemaRefs>
    <ds:schemaRef ds:uri="25bdd831-8a06-4e50-bd08-6bbf87cd7420"/>
    <ds:schemaRef ds:uri="d61ec7a8-0d4d-4980-bbc9-790900e8605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5EE2801-ED18-4A60-92FE-D0FAC3D26BA3}">
  <ds:schemaRefs>
    <ds:schemaRef ds:uri="25bdd831-8a06-4e50-bd08-6bbf87cd7420"/>
    <ds:schemaRef ds:uri="d61ec7a8-0d4d-4980-bbc9-790900e8605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26A5771-1827-47AE-B889-725D7CF75EA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1662</TotalTime>
  <Words>2582</Words>
  <Application>Microsoft Office PowerPoint</Application>
  <PresentationFormat>Widescreen</PresentationFormat>
  <Paragraphs>329</Paragraphs>
  <Slides>28</Slides>
  <Notes>28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Arial</vt:lpstr>
      <vt:lpstr>Arial,Sans-Serif</vt:lpstr>
      <vt:lpstr>Calibri</vt:lpstr>
      <vt:lpstr>Calibri Light</vt:lpstr>
      <vt:lpstr>segoe ui</vt:lpstr>
      <vt:lpstr>segoe ui</vt:lpstr>
      <vt:lpstr>Segoe UI Light</vt:lpstr>
      <vt:lpstr>Wingdings</vt:lpstr>
      <vt:lpstr>Office Theme</vt:lpstr>
      <vt:lpstr>CITY OF PITTSBURGH</vt:lpstr>
      <vt:lpstr>Presenters</vt:lpstr>
      <vt:lpstr>Agenda</vt:lpstr>
      <vt:lpstr>Source of Public Service Grant</vt:lpstr>
      <vt:lpstr>Process Overview</vt:lpstr>
      <vt:lpstr>Program Update for 2026</vt:lpstr>
      <vt:lpstr>Is Your Organization Eligible?</vt:lpstr>
      <vt:lpstr>Is Your Organization Eligible?</vt:lpstr>
      <vt:lpstr>Is Your Organization Eligible?</vt:lpstr>
      <vt:lpstr>Is Your Organization Eligible?</vt:lpstr>
      <vt:lpstr>Is Your Project Eligible?</vt:lpstr>
      <vt:lpstr>Is Your Project Eligible?</vt:lpstr>
      <vt:lpstr>Presumed Benefit Populations</vt:lpstr>
      <vt:lpstr>Clientele Income Verification</vt:lpstr>
      <vt:lpstr>Income Limits </vt:lpstr>
      <vt:lpstr>Income Verification Examples</vt:lpstr>
      <vt:lpstr>Project Types</vt:lpstr>
      <vt:lpstr>Application Overview</vt:lpstr>
      <vt:lpstr>Attachments</vt:lpstr>
      <vt:lpstr>Submitting an Online Application </vt:lpstr>
      <vt:lpstr>Part 1: Create an Account</vt:lpstr>
      <vt:lpstr>Part 2: Create an Organization</vt:lpstr>
      <vt:lpstr>Part 3: Create a New Submission</vt:lpstr>
      <vt:lpstr>Online Application Key Takeaways</vt:lpstr>
      <vt:lpstr>Timeline</vt:lpstr>
      <vt:lpstr>Questions/Comments?</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CITY OF PITTSBURGH</dc:title>
  <dc:creator>User1</dc:creator>
  <cp:lastModifiedBy>Miller, AJ</cp:lastModifiedBy>
  <cp:revision>188</cp:revision>
  <cp:lastPrinted>2022-04-01T17:19:33Z</cp:lastPrinted>
  <dcterms:created xsi:type="dcterms:W3CDTF">2020-02-14T14:55:38Z</dcterms:created>
  <dcterms:modified xsi:type="dcterms:W3CDTF">2026-03-18T15:43:31Z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0x0101005331D75B1E4148429C0EEA8B28582784</vt:lpwstr>
  </property>
  <property fmtid="{D5CDD505-2E9C-101B-9397-08002B2CF9AE}" pid="3" name="Order">
    <vt:r8>1604800</vt:r8>
  </property>
  <property fmtid="{D5CDD505-2E9C-101B-9397-08002B2CF9AE}" pid="4" name="_ExtendedDescription">
    <vt:lpwstr/>
  </property>
  <property fmtid="{D5CDD505-2E9C-101B-9397-08002B2CF9AE}" pid="5" name="TriggerFlowInfo">
    <vt:lpwstr/>
  </property>
  <property fmtid="{D5CDD505-2E9C-101B-9397-08002B2CF9AE}" pid="6" name="ComplianceAssetId">
    <vt:lpwstr/>
  </property>
  <property fmtid="{D5CDD505-2E9C-101B-9397-08002B2CF9AE}" pid="7" name="MediaServiceImageTags">
    <vt:lpwstr/>
  </property>
</Properties>
</file>