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268" r:id="rId3"/>
    <p:sldId id="269" r:id="rId4"/>
    <p:sldId id="258" r:id="rId5"/>
    <p:sldId id="262" r:id="rId6"/>
    <p:sldId id="270" r:id="rId7"/>
    <p:sldId id="261" r:id="rId8"/>
    <p:sldId id="263" r:id="rId9"/>
    <p:sldId id="265" r:id="rId10"/>
    <p:sldId id="267"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7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69" d="100"/>
          <a:sy n="69" d="100"/>
        </p:scale>
        <p:origin x="564" y="4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C1E249A-6A55-427E-843D-F775DC18A4F4}" type="datetimeFigureOut">
              <a:rPr lang="en-US" smtClean="0"/>
              <a:t>3/2/2023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F6C150-1472-464F-8262-B6AFEACB8A90}" type="slidenum">
              <a:rPr lang="en-US" smtClean="0"/>
              <a:t>‹#›</a:t>
            </a:fld>
            <a:endParaRPr lang="en-US"/>
          </a:p>
        </p:txBody>
      </p:sp>
    </p:spTree>
    <p:extLst>
      <p:ext uri="{BB962C8B-B14F-4D97-AF65-F5344CB8AC3E}">
        <p14:creationId xmlns:p14="http://schemas.microsoft.com/office/powerpoint/2010/main" val="28860206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C1E249A-6A55-427E-843D-F775DC18A4F4}" type="datetimeFigureOut">
              <a:rPr lang="en-US" smtClean="0"/>
              <a:t>3/2/2023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F6C150-1472-464F-8262-B6AFEACB8A90}" type="slidenum">
              <a:rPr lang="en-US" smtClean="0"/>
              <a:t>‹#›</a:t>
            </a:fld>
            <a:endParaRPr lang="en-US"/>
          </a:p>
        </p:txBody>
      </p:sp>
    </p:spTree>
    <p:extLst>
      <p:ext uri="{BB962C8B-B14F-4D97-AF65-F5344CB8AC3E}">
        <p14:creationId xmlns:p14="http://schemas.microsoft.com/office/powerpoint/2010/main" val="42849122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C1E249A-6A55-427E-843D-F775DC18A4F4}" type="datetimeFigureOut">
              <a:rPr lang="en-US" smtClean="0"/>
              <a:t>3/2/2023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F6C150-1472-464F-8262-B6AFEACB8A90}" type="slidenum">
              <a:rPr lang="en-US" smtClean="0"/>
              <a:t>‹#›</a:t>
            </a:fld>
            <a:endParaRPr lang="en-US"/>
          </a:p>
        </p:txBody>
      </p:sp>
    </p:spTree>
    <p:extLst>
      <p:ext uri="{BB962C8B-B14F-4D97-AF65-F5344CB8AC3E}">
        <p14:creationId xmlns:p14="http://schemas.microsoft.com/office/powerpoint/2010/main" val="1089716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C1E249A-6A55-427E-843D-F775DC18A4F4}" type="datetimeFigureOut">
              <a:rPr lang="en-US" smtClean="0"/>
              <a:t>3/2/2023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F6C150-1472-464F-8262-B6AFEACB8A90}" type="slidenum">
              <a:rPr lang="en-US" smtClean="0"/>
              <a:t>‹#›</a:t>
            </a:fld>
            <a:endParaRPr lang="en-US"/>
          </a:p>
        </p:txBody>
      </p:sp>
    </p:spTree>
    <p:extLst>
      <p:ext uri="{BB962C8B-B14F-4D97-AF65-F5344CB8AC3E}">
        <p14:creationId xmlns:p14="http://schemas.microsoft.com/office/powerpoint/2010/main" val="3126169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C1E249A-6A55-427E-843D-F775DC18A4F4}" type="datetimeFigureOut">
              <a:rPr lang="en-US" smtClean="0"/>
              <a:t>3/2/2023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8F6C150-1472-464F-8262-B6AFEACB8A90}" type="slidenum">
              <a:rPr lang="en-US" smtClean="0"/>
              <a:t>‹#›</a:t>
            </a:fld>
            <a:endParaRPr lang="en-US"/>
          </a:p>
        </p:txBody>
      </p:sp>
    </p:spTree>
    <p:extLst>
      <p:ext uri="{BB962C8B-B14F-4D97-AF65-F5344CB8AC3E}">
        <p14:creationId xmlns:p14="http://schemas.microsoft.com/office/powerpoint/2010/main" val="40012959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C1E249A-6A55-427E-843D-F775DC18A4F4}" type="datetimeFigureOut">
              <a:rPr lang="en-US" smtClean="0"/>
              <a:t>3/2/2023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8F6C150-1472-464F-8262-B6AFEACB8A90}" type="slidenum">
              <a:rPr lang="en-US" smtClean="0"/>
              <a:t>‹#›</a:t>
            </a:fld>
            <a:endParaRPr lang="en-US"/>
          </a:p>
        </p:txBody>
      </p:sp>
    </p:spTree>
    <p:extLst>
      <p:ext uri="{BB962C8B-B14F-4D97-AF65-F5344CB8AC3E}">
        <p14:creationId xmlns:p14="http://schemas.microsoft.com/office/powerpoint/2010/main" val="2064733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1E249A-6A55-427E-843D-F775DC18A4F4}" type="datetimeFigureOut">
              <a:rPr lang="en-US" smtClean="0"/>
              <a:t>3/2/2023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8F6C150-1472-464F-8262-B6AFEACB8A90}" type="slidenum">
              <a:rPr lang="en-US" smtClean="0"/>
              <a:t>‹#›</a:t>
            </a:fld>
            <a:endParaRPr lang="en-US"/>
          </a:p>
        </p:txBody>
      </p:sp>
    </p:spTree>
    <p:extLst>
      <p:ext uri="{BB962C8B-B14F-4D97-AF65-F5344CB8AC3E}">
        <p14:creationId xmlns:p14="http://schemas.microsoft.com/office/powerpoint/2010/main" val="5426011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C1E249A-6A55-427E-843D-F775DC18A4F4}" type="datetimeFigureOut">
              <a:rPr lang="en-US" smtClean="0"/>
              <a:t>3/2/2023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F6C150-1472-464F-8262-B6AFEACB8A90}" type="slidenum">
              <a:rPr lang="en-US" smtClean="0"/>
              <a:t>‹#›</a:t>
            </a:fld>
            <a:endParaRPr lang="en-US"/>
          </a:p>
        </p:txBody>
      </p:sp>
    </p:spTree>
    <p:extLst>
      <p:ext uri="{BB962C8B-B14F-4D97-AF65-F5344CB8AC3E}">
        <p14:creationId xmlns:p14="http://schemas.microsoft.com/office/powerpoint/2010/main" val="31368282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C1E249A-6A55-427E-843D-F775DC18A4F4}" type="datetimeFigureOut">
              <a:rPr lang="en-US" smtClean="0"/>
              <a:t>3/2/2023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F6C150-1472-464F-8262-B6AFEACB8A90}" type="slidenum">
              <a:rPr lang="en-US" smtClean="0"/>
              <a:t>‹#›</a:t>
            </a:fld>
            <a:endParaRPr lang="en-US"/>
          </a:p>
        </p:txBody>
      </p:sp>
    </p:spTree>
    <p:extLst>
      <p:ext uri="{BB962C8B-B14F-4D97-AF65-F5344CB8AC3E}">
        <p14:creationId xmlns:p14="http://schemas.microsoft.com/office/powerpoint/2010/main" val="4877761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C1E249A-6A55-427E-843D-F775DC18A4F4}" type="datetimeFigureOut">
              <a:rPr lang="en-US" smtClean="0"/>
              <a:t>3/2/2023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F6C150-1472-464F-8262-B6AFEACB8A90}" type="slidenum">
              <a:rPr lang="en-US" smtClean="0"/>
              <a:t>‹#›</a:t>
            </a:fld>
            <a:endParaRPr lang="en-US"/>
          </a:p>
        </p:txBody>
      </p:sp>
    </p:spTree>
    <p:extLst>
      <p:ext uri="{BB962C8B-B14F-4D97-AF65-F5344CB8AC3E}">
        <p14:creationId xmlns:p14="http://schemas.microsoft.com/office/powerpoint/2010/main" val="32148435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C1E249A-6A55-427E-843D-F775DC18A4F4}" type="datetimeFigureOut">
              <a:rPr lang="en-US" smtClean="0"/>
              <a:t>3/2/2023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F6C150-1472-464F-8262-B6AFEACB8A90}" type="slidenum">
              <a:rPr lang="en-US" smtClean="0"/>
              <a:t>‹#›</a:t>
            </a:fld>
            <a:endParaRPr lang="en-US"/>
          </a:p>
        </p:txBody>
      </p:sp>
    </p:spTree>
    <p:extLst>
      <p:ext uri="{BB962C8B-B14F-4D97-AF65-F5344CB8AC3E}">
        <p14:creationId xmlns:p14="http://schemas.microsoft.com/office/powerpoint/2010/main" val="13708384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1E249A-6A55-427E-843D-F775DC18A4F4}" type="datetimeFigureOut">
              <a:rPr lang="en-US" smtClean="0"/>
              <a:t>3/2/2023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F6C150-1472-464F-8262-B6AFEACB8A90}" type="slidenum">
              <a:rPr lang="en-US" smtClean="0"/>
              <a:t>‹#›</a:t>
            </a:fld>
            <a:endParaRPr lang="en-US"/>
          </a:p>
        </p:txBody>
      </p:sp>
    </p:spTree>
    <p:extLst>
      <p:ext uri="{BB962C8B-B14F-4D97-AF65-F5344CB8AC3E}">
        <p14:creationId xmlns:p14="http://schemas.microsoft.com/office/powerpoint/2010/main" val="2378184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755648" y="704088"/>
            <a:ext cx="8686800" cy="5193792"/>
          </a:xfrm>
        </p:spPr>
        <p:txBody>
          <a:bodyPr>
            <a:normAutofit fontScale="92500"/>
          </a:bodyPr>
          <a:lstStyle/>
          <a:p>
            <a:r>
              <a:rPr lang="en-US" dirty="0" smtClean="0">
                <a:latin typeface="Segoe UI" panose="020B0502040204020203" pitchFamily="34" charset="0"/>
                <a:cs typeface="Segoe UI" panose="020B0502040204020203" pitchFamily="34" charset="0"/>
              </a:rPr>
              <a:t>This template document </a:t>
            </a:r>
            <a:r>
              <a:rPr lang="en-US" dirty="0" smtClean="0">
                <a:latin typeface="Segoe UI" panose="020B0502040204020203" pitchFamily="34" charset="0"/>
                <a:cs typeface="Segoe UI" panose="020B0502040204020203" pitchFamily="34" charset="0"/>
              </a:rPr>
              <a:t>may be used by applicants to organize their Visual Materials for applications to the Public Art &amp; Civic Design Commission. </a:t>
            </a:r>
            <a:r>
              <a:rPr lang="en-US" dirty="0">
                <a:latin typeface="Segoe UI" panose="020B0502040204020203" pitchFamily="34" charset="0"/>
                <a:cs typeface="Segoe UI" panose="020B0502040204020203" pitchFamily="34" charset="0"/>
              </a:rPr>
              <a:t>It may </a:t>
            </a:r>
            <a:r>
              <a:rPr lang="en-US" dirty="0" smtClean="0">
                <a:latin typeface="Segoe UI" panose="020B0502040204020203" pitchFamily="34" charset="0"/>
                <a:cs typeface="Segoe UI" panose="020B0502040204020203" pitchFamily="34" charset="0"/>
              </a:rPr>
              <a:t>also be used to create </a:t>
            </a:r>
            <a:r>
              <a:rPr lang="en-US" dirty="0">
                <a:latin typeface="Segoe UI" panose="020B0502040204020203" pitchFamily="34" charset="0"/>
                <a:cs typeface="Segoe UI" panose="020B0502040204020203" pitchFamily="34" charset="0"/>
              </a:rPr>
              <a:t>a presentation for a Briefing at the Public Art &amp; Civic Design Commission</a:t>
            </a:r>
            <a:r>
              <a:rPr lang="en-US" dirty="0" smtClean="0">
                <a:latin typeface="Segoe UI" panose="020B0502040204020203" pitchFamily="34" charset="0"/>
                <a:cs typeface="Segoe UI" panose="020B0502040204020203" pitchFamily="34" charset="0"/>
              </a:rPr>
              <a:t>.</a:t>
            </a:r>
            <a:endParaRPr lang="en-US" dirty="0" smtClean="0">
              <a:latin typeface="Segoe UI" panose="020B0502040204020203" pitchFamily="34" charset="0"/>
              <a:cs typeface="Segoe UI" panose="020B0502040204020203" pitchFamily="34" charset="0"/>
            </a:endParaRPr>
          </a:p>
          <a:p>
            <a:endParaRPr lang="en-US" dirty="0">
              <a:latin typeface="Segoe UI" panose="020B0502040204020203" pitchFamily="34" charset="0"/>
              <a:cs typeface="Segoe UI" panose="020B0502040204020203" pitchFamily="34" charset="0"/>
            </a:endParaRPr>
          </a:p>
          <a:p>
            <a:r>
              <a:rPr lang="en-US" dirty="0" smtClean="0">
                <a:latin typeface="Segoe UI" panose="020B0502040204020203" pitchFamily="34" charset="0"/>
                <a:cs typeface="Segoe UI" panose="020B0502040204020203" pitchFamily="34" charset="0"/>
              </a:rPr>
              <a:t>If utilizing this </a:t>
            </a:r>
            <a:r>
              <a:rPr lang="en-US" dirty="0" smtClean="0">
                <a:latin typeface="Segoe UI" panose="020B0502040204020203" pitchFamily="34" charset="0"/>
                <a:cs typeface="Segoe UI" panose="020B0502040204020203" pitchFamily="34" charset="0"/>
              </a:rPr>
              <a:t>template, </a:t>
            </a:r>
            <a:r>
              <a:rPr lang="en-US" dirty="0" smtClean="0">
                <a:latin typeface="Segoe UI" panose="020B0502040204020203" pitchFamily="34" charset="0"/>
                <a:cs typeface="Segoe UI" panose="020B0502040204020203" pitchFamily="34" charset="0"/>
              </a:rPr>
              <a:t>please remove all template text and images and add your own</a:t>
            </a:r>
            <a:r>
              <a:rPr lang="en-US" dirty="0" smtClean="0">
                <a:latin typeface="Segoe UI" panose="020B0502040204020203" pitchFamily="34" charset="0"/>
                <a:cs typeface="Segoe UI" panose="020B0502040204020203" pitchFamily="34" charset="0"/>
              </a:rPr>
              <a:t>.</a:t>
            </a:r>
          </a:p>
          <a:p>
            <a:endParaRPr lang="en-US" dirty="0">
              <a:latin typeface="Segoe UI" panose="020B0502040204020203" pitchFamily="34" charset="0"/>
              <a:cs typeface="Segoe UI" panose="020B0502040204020203" pitchFamily="34" charset="0"/>
            </a:endParaRPr>
          </a:p>
          <a:p>
            <a:r>
              <a:rPr lang="en-US" dirty="0" smtClean="0">
                <a:latin typeface="Segoe UI" panose="020B0502040204020203" pitchFamily="34" charset="0"/>
                <a:cs typeface="Segoe UI" panose="020B0502040204020203" pitchFamily="34" charset="0"/>
              </a:rPr>
              <a:t>Additional pages may be added as necessary. There is no size limit for Project Materials submitted with an application. </a:t>
            </a:r>
            <a:endParaRPr lang="en-US" dirty="0" smtClean="0">
              <a:latin typeface="Segoe UI" panose="020B0502040204020203" pitchFamily="34" charset="0"/>
              <a:cs typeface="Segoe UI" panose="020B0502040204020203" pitchFamily="34" charset="0"/>
            </a:endParaRP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As project scopes vary widely, each </a:t>
            </a:r>
            <a:r>
              <a:rPr lang="en-US" dirty="0" smtClean="0">
                <a:latin typeface="Segoe UI" panose="020B0502040204020203" pitchFamily="34" charset="0"/>
                <a:cs typeface="Segoe UI" panose="020B0502040204020203" pitchFamily="34" charset="0"/>
              </a:rPr>
              <a:t>project </a:t>
            </a:r>
            <a:r>
              <a:rPr lang="en-US" dirty="0">
                <a:latin typeface="Segoe UI" panose="020B0502040204020203" pitchFamily="34" charset="0"/>
                <a:cs typeface="Segoe UI" panose="020B0502040204020203" pitchFamily="34" charset="0"/>
              </a:rPr>
              <a:t>will have unique needs. The </a:t>
            </a:r>
            <a:r>
              <a:rPr lang="en-US" dirty="0" smtClean="0">
                <a:latin typeface="Segoe UI" panose="020B0502040204020203" pitchFamily="34" charset="0"/>
                <a:cs typeface="Segoe UI" panose="020B0502040204020203" pitchFamily="34" charset="0"/>
              </a:rPr>
              <a:t>project </a:t>
            </a:r>
            <a:r>
              <a:rPr lang="en-US" dirty="0">
                <a:latin typeface="Segoe UI" panose="020B0502040204020203" pitchFamily="34" charset="0"/>
                <a:cs typeface="Segoe UI" panose="020B0502040204020203" pitchFamily="34" charset="0"/>
              </a:rPr>
              <a:t>materials may differ from those </a:t>
            </a:r>
            <a:r>
              <a:rPr lang="en-US" dirty="0" smtClean="0">
                <a:latin typeface="Segoe UI" panose="020B0502040204020203" pitchFamily="34" charset="0"/>
                <a:cs typeface="Segoe UI" panose="020B0502040204020203" pitchFamily="34" charset="0"/>
              </a:rPr>
              <a:t>listed </a:t>
            </a:r>
            <a:r>
              <a:rPr lang="en-US" dirty="0">
                <a:latin typeface="Segoe UI" panose="020B0502040204020203" pitchFamily="34" charset="0"/>
                <a:cs typeface="Segoe UI" panose="020B0502040204020203" pitchFamily="34" charset="0"/>
              </a:rPr>
              <a:t>here but should give as complete of an understanding of the proposal as possible</a:t>
            </a:r>
            <a:r>
              <a:rPr lang="en-US" dirty="0" smtClean="0">
                <a:latin typeface="Segoe UI" panose="020B0502040204020203" pitchFamily="34" charset="0"/>
                <a:cs typeface="Segoe UI" panose="020B0502040204020203" pitchFamily="34" charset="0"/>
              </a:rPr>
              <a:t>.</a:t>
            </a:r>
          </a:p>
          <a:p>
            <a:endParaRPr lang="en-US" dirty="0">
              <a:latin typeface="Segoe UI" panose="020B0502040204020203" pitchFamily="34" charset="0"/>
              <a:cs typeface="Segoe UI" panose="020B0502040204020203" pitchFamily="34" charset="0"/>
            </a:endParaRPr>
          </a:p>
          <a:p>
            <a:endParaRPr lang="en-US" dirty="0" smtClean="0">
              <a:latin typeface="Segoe UI" panose="020B0502040204020203" pitchFamily="34" charset="0"/>
              <a:cs typeface="Segoe UI" panose="020B0502040204020203" pitchFamily="34" charset="0"/>
            </a:endParaRPr>
          </a:p>
          <a:p>
            <a:endParaRPr lang="en-US"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7995436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35797" y="1047821"/>
            <a:ext cx="7441431" cy="2387600"/>
          </a:xfrm>
        </p:spPr>
        <p:txBody>
          <a:bodyPr/>
          <a:lstStyle/>
          <a:p>
            <a:pPr algn="l"/>
            <a:r>
              <a:rPr lang="en-US" b="1" dirty="0" smtClean="0">
                <a:solidFill>
                  <a:srgbClr val="00337C"/>
                </a:solidFill>
                <a:latin typeface="Georgia" panose="02040502050405020303" pitchFamily="18" charset="0"/>
              </a:rPr>
              <a:t>Project Name</a:t>
            </a:r>
            <a:endParaRPr lang="en-US" b="1" dirty="0">
              <a:solidFill>
                <a:srgbClr val="00337C"/>
              </a:solidFill>
              <a:latin typeface="Georgia" panose="02040502050405020303" pitchFamily="18" charset="0"/>
            </a:endParaRPr>
          </a:p>
        </p:txBody>
      </p:sp>
      <p:sp>
        <p:nvSpPr>
          <p:cNvPr id="3" name="Subtitle 2"/>
          <p:cNvSpPr>
            <a:spLocks noGrp="1"/>
          </p:cNvSpPr>
          <p:nvPr>
            <p:ph type="subTitle" idx="1"/>
          </p:nvPr>
        </p:nvSpPr>
        <p:spPr>
          <a:xfrm>
            <a:off x="4235797" y="3613666"/>
            <a:ext cx="7441431" cy="433401"/>
          </a:xfrm>
        </p:spPr>
        <p:txBody>
          <a:bodyPr/>
          <a:lstStyle/>
          <a:p>
            <a:pPr algn="l"/>
            <a:r>
              <a:rPr lang="en-US" sz="2000" b="1" dirty="0" smtClean="0">
                <a:latin typeface="Segoe UI" panose="020B0502040204020203" pitchFamily="34" charset="0"/>
                <a:cs typeface="Segoe UI" panose="020B0502040204020203" pitchFamily="34" charset="0"/>
              </a:rPr>
              <a:t>Date (month, year)</a:t>
            </a:r>
            <a:endParaRPr lang="en-US" sz="2000" b="1" dirty="0" smtClean="0">
              <a:latin typeface="Segoe UI" panose="020B0502040204020203" pitchFamily="34" charset="0"/>
              <a:cs typeface="Segoe UI" panose="020B0502040204020203" pitchFamily="34" charset="0"/>
            </a:endParaRPr>
          </a:p>
          <a:p>
            <a:pPr algn="l"/>
            <a:endParaRPr lang="en-US" b="1" dirty="0">
              <a:latin typeface="Segoe UI" panose="020B0502040204020203" pitchFamily="34" charset="0"/>
              <a:cs typeface="Segoe UI" panose="020B0502040204020203" pitchFamily="34" charset="0"/>
            </a:endParaRPr>
          </a:p>
        </p:txBody>
      </p:sp>
      <p:sp>
        <p:nvSpPr>
          <p:cNvPr id="4" name="Rectangle 3"/>
          <p:cNvSpPr/>
          <p:nvPr/>
        </p:nvSpPr>
        <p:spPr>
          <a:xfrm>
            <a:off x="5974813" y="3244334"/>
            <a:ext cx="184731" cy="369332"/>
          </a:xfrm>
          <a:prstGeom prst="rect">
            <a:avLst/>
          </a:prstGeom>
        </p:spPr>
        <p:txBody>
          <a:bodyPr wrap="none">
            <a:spAutoFit/>
          </a:bodyPr>
          <a:lstStyle/>
          <a:p>
            <a:endParaRPr lang="en-US" dirty="0"/>
          </a:p>
        </p:txBody>
      </p:sp>
      <p:sp>
        <p:nvSpPr>
          <p:cNvPr id="5" name="Rectangle 4">
            <a:extLst>
              <a:ext uri="{FF2B5EF4-FFF2-40B4-BE49-F238E27FC236}">
                <a16:creationId xmlns:a16="http://schemas.microsoft.com/office/drawing/2014/main" id="{AEB67994-FD8A-46EF-A489-5D7A16351290}"/>
              </a:ext>
            </a:extLst>
          </p:cNvPr>
          <p:cNvSpPr/>
          <p:nvPr/>
        </p:nvSpPr>
        <p:spPr>
          <a:xfrm>
            <a:off x="603473" y="0"/>
            <a:ext cx="804084" cy="688144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92C6A70-75B7-4998-9F3D-0AABC0859111}"/>
              </a:ext>
            </a:extLst>
          </p:cNvPr>
          <p:cNvSpPr/>
          <p:nvPr/>
        </p:nvSpPr>
        <p:spPr>
          <a:xfrm>
            <a:off x="1708622" y="6423"/>
            <a:ext cx="804084" cy="6857999"/>
          </a:xfrm>
          <a:prstGeom prst="rect">
            <a:avLst/>
          </a:prstGeom>
          <a:solidFill>
            <a:srgbClr val="00337C"/>
          </a:solidFill>
          <a:ln>
            <a:solidFill>
              <a:srgbClr val="0033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46DBBAE-E6A8-4C81-8424-8900A164E718}"/>
              </a:ext>
            </a:extLst>
          </p:cNvPr>
          <p:cNvSpPr/>
          <p:nvPr/>
        </p:nvSpPr>
        <p:spPr>
          <a:xfrm>
            <a:off x="2813773" y="5136"/>
            <a:ext cx="804084" cy="6868296"/>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ubtitle 2"/>
          <p:cNvSpPr txBox="1">
            <a:spLocks/>
          </p:cNvSpPr>
          <p:nvPr/>
        </p:nvSpPr>
        <p:spPr>
          <a:xfrm>
            <a:off x="4235796" y="4635803"/>
            <a:ext cx="7441431" cy="117437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smtClean="0">
                <a:latin typeface="Segoe UI" panose="020B0502040204020203" pitchFamily="34" charset="0"/>
                <a:cs typeface="Segoe UI" panose="020B0502040204020203" pitchFamily="34" charset="0"/>
              </a:rPr>
              <a:t>An introductory </a:t>
            </a:r>
            <a:r>
              <a:rPr lang="en-US" dirty="0" smtClean="0">
                <a:latin typeface="Segoe UI" panose="020B0502040204020203" pitchFamily="34" charset="0"/>
                <a:cs typeface="Segoe UI" panose="020B0502040204020203" pitchFamily="34" charset="0"/>
              </a:rPr>
              <a:t>title slide that gives the name of the project. Images or graphics are optional.</a:t>
            </a:r>
          </a:p>
          <a:p>
            <a:pPr algn="l"/>
            <a:endParaRPr lang="en-US" b="1" dirty="0">
              <a:latin typeface="Segoe UI" panose="020B0502040204020203" pitchFamily="34" charset="0"/>
              <a:cs typeface="Segoe UI" panose="020B0502040204020203" pitchFamily="34" charset="0"/>
            </a:endParaRPr>
          </a:p>
        </p:txBody>
      </p:sp>
      <p:sp>
        <p:nvSpPr>
          <p:cNvPr id="10" name="Subtitle 2"/>
          <p:cNvSpPr txBox="1">
            <a:spLocks/>
          </p:cNvSpPr>
          <p:nvPr/>
        </p:nvSpPr>
        <p:spPr>
          <a:xfrm>
            <a:off x="4235797" y="4047067"/>
            <a:ext cx="7441431" cy="433401"/>
          </a:xfrm>
          <a:prstGeom prst="rect">
            <a:avLst/>
          </a:prstGeom>
        </p:spPr>
        <p:txBody>
          <a:bodyPr vert="horz" lIns="91440" tIns="45720" rIns="91440" bIns="45720" rtlCol="0">
            <a:normAutofit fontScale="850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b="1" dirty="0" smtClean="0">
                <a:latin typeface="Segoe UI" panose="020B0502040204020203" pitchFamily="34" charset="0"/>
                <a:cs typeface="Segoe UI" panose="020B0502040204020203" pitchFamily="34" charset="0"/>
              </a:rPr>
              <a:t>Review type (Briefing, Preliminary, or Hearing &amp; Action)</a:t>
            </a:r>
          </a:p>
          <a:p>
            <a:pPr algn="l"/>
            <a:endParaRPr lang="en-US" b="1"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8773170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018A727-EB58-4473-8855-963F87C1C8F1}"/>
              </a:ext>
            </a:extLst>
          </p:cNvPr>
          <p:cNvSpPr/>
          <p:nvPr/>
        </p:nvSpPr>
        <p:spPr>
          <a:xfrm>
            <a:off x="0" y="-11061"/>
            <a:ext cx="244480" cy="6869062"/>
          </a:xfrm>
          <a:prstGeom prst="rect">
            <a:avLst/>
          </a:prstGeom>
          <a:solidFill>
            <a:srgbClr val="FFBD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Rectangle 5">
            <a:extLst>
              <a:ext uri="{FF2B5EF4-FFF2-40B4-BE49-F238E27FC236}">
                <a16:creationId xmlns:a16="http://schemas.microsoft.com/office/drawing/2014/main" id="{1A8AB3B8-B551-43D9-A66A-A0A435EC045A}"/>
              </a:ext>
            </a:extLst>
          </p:cNvPr>
          <p:cNvSpPr/>
          <p:nvPr/>
        </p:nvSpPr>
        <p:spPr>
          <a:xfrm>
            <a:off x="684699" y="0"/>
            <a:ext cx="250113" cy="68581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Rectangle 6">
            <a:extLst>
              <a:ext uri="{FF2B5EF4-FFF2-40B4-BE49-F238E27FC236}">
                <a16:creationId xmlns:a16="http://schemas.microsoft.com/office/drawing/2014/main" id="{E817CF43-030D-4100-B79B-ECFF7DC14166}"/>
              </a:ext>
            </a:extLst>
          </p:cNvPr>
          <p:cNvSpPr/>
          <p:nvPr/>
        </p:nvSpPr>
        <p:spPr>
          <a:xfrm>
            <a:off x="344174" y="3"/>
            <a:ext cx="244700" cy="6858198"/>
          </a:xfrm>
          <a:prstGeom prst="rect">
            <a:avLst/>
          </a:prstGeom>
          <a:solidFill>
            <a:srgbClr val="0033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Title 7"/>
          <p:cNvSpPr>
            <a:spLocks noGrp="1"/>
          </p:cNvSpPr>
          <p:nvPr>
            <p:ph type="title"/>
          </p:nvPr>
        </p:nvSpPr>
        <p:spPr>
          <a:xfrm>
            <a:off x="1537093" y="238126"/>
            <a:ext cx="10007600" cy="921807"/>
          </a:xfrm>
        </p:spPr>
        <p:txBody>
          <a:bodyPr/>
          <a:lstStyle/>
          <a:p>
            <a:r>
              <a:rPr lang="en-US" b="1" dirty="0" smtClean="0">
                <a:solidFill>
                  <a:srgbClr val="00337C"/>
                </a:solidFill>
                <a:latin typeface="Georgia" panose="02040502050405020303" pitchFamily="18" charset="0"/>
              </a:rPr>
              <a:t>Project Location: Map</a:t>
            </a:r>
            <a:endParaRPr lang="en-US" b="1" dirty="0">
              <a:solidFill>
                <a:srgbClr val="00337C"/>
              </a:solidFill>
              <a:latin typeface="Georgia" panose="02040502050405020303" pitchFamily="18" charset="0"/>
            </a:endParaRPr>
          </a:p>
        </p:txBody>
      </p:sp>
      <p:sp>
        <p:nvSpPr>
          <p:cNvPr id="9" name="TextBox 8"/>
          <p:cNvSpPr txBox="1"/>
          <p:nvPr/>
        </p:nvSpPr>
        <p:spPr>
          <a:xfrm>
            <a:off x="1537093" y="1004485"/>
            <a:ext cx="10007600" cy="461665"/>
          </a:xfrm>
          <a:prstGeom prst="rect">
            <a:avLst/>
          </a:prstGeom>
          <a:noFill/>
        </p:spPr>
        <p:txBody>
          <a:bodyPr wrap="square" rtlCol="0">
            <a:spAutoFit/>
          </a:bodyPr>
          <a:lstStyle/>
          <a:p>
            <a:r>
              <a:rPr lang="en-US" sz="2400" dirty="0" smtClean="0">
                <a:latin typeface="Segoe UI" panose="020B0502040204020203" pitchFamily="34" charset="0"/>
                <a:cs typeface="Segoe UI" panose="020B0502040204020203" pitchFamily="34" charset="0"/>
              </a:rPr>
              <a:t>Provide one or more map images that identify the location of the project</a:t>
            </a:r>
            <a:endParaRPr lang="en-US" sz="2400" dirty="0">
              <a:latin typeface="Segoe UI" panose="020B0502040204020203" pitchFamily="34" charset="0"/>
              <a:cs typeface="Segoe UI" panose="020B0502040204020203" pitchFamily="34" charset="0"/>
            </a:endParaRP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4293" y="2081740"/>
            <a:ext cx="3932724" cy="3932724"/>
          </a:xfrm>
          <a:prstGeom prst="rect">
            <a:avLst/>
          </a:prstGeom>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74356" y="2081740"/>
            <a:ext cx="3942110" cy="3932724"/>
          </a:xfrm>
          <a:prstGeom prst="rect">
            <a:avLst/>
          </a:prstGeom>
        </p:spPr>
      </p:pic>
    </p:spTree>
    <p:extLst>
      <p:ext uri="{BB962C8B-B14F-4D97-AF65-F5344CB8AC3E}">
        <p14:creationId xmlns:p14="http://schemas.microsoft.com/office/powerpoint/2010/main" val="32598540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7047" y="247150"/>
            <a:ext cx="8664333" cy="793114"/>
          </a:xfrm>
        </p:spPr>
        <p:txBody>
          <a:bodyPr>
            <a:noAutofit/>
          </a:bodyPr>
          <a:lstStyle/>
          <a:p>
            <a:pPr algn="l"/>
            <a:r>
              <a:rPr lang="en-US" sz="4400" b="1" dirty="0" smtClean="0">
                <a:solidFill>
                  <a:srgbClr val="00337C"/>
                </a:solidFill>
                <a:latin typeface="Georgia" panose="02040502050405020303" pitchFamily="18" charset="0"/>
              </a:rPr>
              <a:t>Project Location: Images</a:t>
            </a:r>
            <a:endParaRPr lang="en-US" sz="4400" b="1" dirty="0">
              <a:solidFill>
                <a:srgbClr val="00337C"/>
              </a:solidFill>
              <a:latin typeface="Georgia" panose="02040502050405020303" pitchFamily="18" charset="0"/>
            </a:endParaRPr>
          </a:p>
        </p:txBody>
      </p:sp>
      <p:sp>
        <p:nvSpPr>
          <p:cNvPr id="3" name="Subtitle 2"/>
          <p:cNvSpPr>
            <a:spLocks noGrp="1"/>
          </p:cNvSpPr>
          <p:nvPr>
            <p:ph type="subTitle" idx="1"/>
          </p:nvPr>
        </p:nvSpPr>
        <p:spPr>
          <a:xfrm>
            <a:off x="1508759" y="1031120"/>
            <a:ext cx="10071940" cy="894981"/>
          </a:xfrm>
        </p:spPr>
        <p:txBody>
          <a:bodyPr>
            <a:normAutofit/>
          </a:bodyPr>
          <a:lstStyle/>
          <a:p>
            <a:pPr algn="l"/>
            <a:r>
              <a:rPr lang="en-US" dirty="0" smtClean="0">
                <a:latin typeface="Segoe UI" panose="020B0502040204020203" pitchFamily="34" charset="0"/>
                <a:cs typeface="Segoe UI" panose="020B0502040204020203" pitchFamily="34" charset="0"/>
              </a:rPr>
              <a:t>Provide images that show several views of the existing context of the site</a:t>
            </a:r>
            <a:r>
              <a:rPr lang="en-US" dirty="0" smtClean="0">
                <a:latin typeface="Segoe UI" panose="020B0502040204020203" pitchFamily="34" charset="0"/>
                <a:cs typeface="Segoe UI" panose="020B0502040204020203" pitchFamily="34" charset="0"/>
              </a:rPr>
              <a:t>. (This will usually be multiple slides.)</a:t>
            </a:r>
            <a:endParaRPr lang="en-US" dirty="0">
              <a:latin typeface="Segoe UI" panose="020B0502040204020203" pitchFamily="34" charset="0"/>
              <a:cs typeface="Segoe UI" panose="020B0502040204020203" pitchFamily="34" charset="0"/>
            </a:endParaRPr>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t="9399"/>
          <a:stretch/>
        </p:blipFill>
        <p:spPr>
          <a:xfrm>
            <a:off x="1230261" y="4338569"/>
            <a:ext cx="4559600" cy="1605968"/>
          </a:xfrm>
          <a:prstGeom prst="rect">
            <a:avLst/>
          </a:prstGeom>
        </p:spPr>
      </p:pic>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2007" t="26987" b="2838"/>
          <a:stretch/>
        </p:blipFill>
        <p:spPr>
          <a:xfrm>
            <a:off x="1230261" y="2324855"/>
            <a:ext cx="4559600" cy="1614961"/>
          </a:xfrm>
          <a:prstGeom prst="rect">
            <a:avLst/>
          </a:prstGeom>
        </p:spPr>
      </p:pic>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b="15417"/>
          <a:stretch/>
        </p:blipFill>
        <p:spPr>
          <a:xfrm>
            <a:off x="6203577" y="2326307"/>
            <a:ext cx="5377122" cy="3644016"/>
          </a:xfrm>
          <a:prstGeom prst="rect">
            <a:avLst/>
          </a:prstGeom>
        </p:spPr>
      </p:pic>
      <p:sp>
        <p:nvSpPr>
          <p:cNvPr id="9" name="Rectangle 8">
            <a:extLst>
              <a:ext uri="{FF2B5EF4-FFF2-40B4-BE49-F238E27FC236}">
                <a16:creationId xmlns:a16="http://schemas.microsoft.com/office/drawing/2014/main" id="{4018A727-EB58-4473-8855-963F87C1C8F1}"/>
              </a:ext>
            </a:extLst>
          </p:cNvPr>
          <p:cNvSpPr/>
          <p:nvPr/>
        </p:nvSpPr>
        <p:spPr>
          <a:xfrm>
            <a:off x="0" y="-11061"/>
            <a:ext cx="244480" cy="6869062"/>
          </a:xfrm>
          <a:prstGeom prst="rect">
            <a:avLst/>
          </a:prstGeom>
          <a:solidFill>
            <a:srgbClr val="FFBD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Rectangle 9">
            <a:extLst>
              <a:ext uri="{FF2B5EF4-FFF2-40B4-BE49-F238E27FC236}">
                <a16:creationId xmlns:a16="http://schemas.microsoft.com/office/drawing/2014/main" id="{1A8AB3B8-B551-43D9-A66A-A0A435EC045A}"/>
              </a:ext>
            </a:extLst>
          </p:cNvPr>
          <p:cNvSpPr/>
          <p:nvPr/>
        </p:nvSpPr>
        <p:spPr>
          <a:xfrm>
            <a:off x="684699" y="0"/>
            <a:ext cx="250113" cy="68581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Rectangle 10">
            <a:extLst>
              <a:ext uri="{FF2B5EF4-FFF2-40B4-BE49-F238E27FC236}">
                <a16:creationId xmlns:a16="http://schemas.microsoft.com/office/drawing/2014/main" id="{E817CF43-030D-4100-B79B-ECFF7DC14166}"/>
              </a:ext>
            </a:extLst>
          </p:cNvPr>
          <p:cNvSpPr/>
          <p:nvPr/>
        </p:nvSpPr>
        <p:spPr>
          <a:xfrm>
            <a:off x="344174" y="3"/>
            <a:ext cx="244700" cy="6858198"/>
          </a:xfrm>
          <a:prstGeom prst="rect">
            <a:avLst/>
          </a:prstGeom>
          <a:solidFill>
            <a:srgbClr val="0033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10586154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17903" y="297372"/>
            <a:ext cx="8655189" cy="761180"/>
          </a:xfrm>
        </p:spPr>
        <p:txBody>
          <a:bodyPr>
            <a:normAutofit/>
          </a:bodyPr>
          <a:lstStyle/>
          <a:p>
            <a:pPr algn="l"/>
            <a:r>
              <a:rPr lang="en-US" sz="4400" b="1" dirty="0" smtClean="0">
                <a:solidFill>
                  <a:srgbClr val="00337C"/>
                </a:solidFill>
                <a:latin typeface="Georgia" panose="02040502050405020303" pitchFamily="18" charset="0"/>
              </a:rPr>
              <a:t>Project </a:t>
            </a:r>
            <a:r>
              <a:rPr lang="en-US" sz="4400" b="1" dirty="0" smtClean="0">
                <a:solidFill>
                  <a:srgbClr val="00337C"/>
                </a:solidFill>
                <a:latin typeface="Georgia" panose="02040502050405020303" pitchFamily="18" charset="0"/>
              </a:rPr>
              <a:t>Location: Site Plan</a:t>
            </a:r>
            <a:endParaRPr lang="en-US" sz="4400" b="1" dirty="0">
              <a:solidFill>
                <a:srgbClr val="00337C"/>
              </a:solidFill>
              <a:latin typeface="Georgia" panose="02040502050405020303"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1208" y="1366982"/>
            <a:ext cx="7378724" cy="5022768"/>
          </a:xfrm>
          <a:prstGeom prst="rect">
            <a:avLst/>
          </a:prstGeom>
        </p:spPr>
      </p:pic>
      <p:sp>
        <p:nvSpPr>
          <p:cNvPr id="5" name="Rectangle 4">
            <a:extLst>
              <a:ext uri="{FF2B5EF4-FFF2-40B4-BE49-F238E27FC236}">
                <a16:creationId xmlns:a16="http://schemas.microsoft.com/office/drawing/2014/main" id="{4018A727-EB58-4473-8855-963F87C1C8F1}"/>
              </a:ext>
            </a:extLst>
          </p:cNvPr>
          <p:cNvSpPr/>
          <p:nvPr/>
        </p:nvSpPr>
        <p:spPr>
          <a:xfrm>
            <a:off x="0" y="-11061"/>
            <a:ext cx="244480" cy="6869062"/>
          </a:xfrm>
          <a:prstGeom prst="rect">
            <a:avLst/>
          </a:prstGeom>
          <a:solidFill>
            <a:srgbClr val="FFBD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Rectangle 5">
            <a:extLst>
              <a:ext uri="{FF2B5EF4-FFF2-40B4-BE49-F238E27FC236}">
                <a16:creationId xmlns:a16="http://schemas.microsoft.com/office/drawing/2014/main" id="{1A8AB3B8-B551-43D9-A66A-A0A435EC045A}"/>
              </a:ext>
            </a:extLst>
          </p:cNvPr>
          <p:cNvSpPr/>
          <p:nvPr/>
        </p:nvSpPr>
        <p:spPr>
          <a:xfrm>
            <a:off x="684699" y="0"/>
            <a:ext cx="250113" cy="68581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Rectangle 6">
            <a:extLst>
              <a:ext uri="{FF2B5EF4-FFF2-40B4-BE49-F238E27FC236}">
                <a16:creationId xmlns:a16="http://schemas.microsoft.com/office/drawing/2014/main" id="{E817CF43-030D-4100-B79B-ECFF7DC14166}"/>
              </a:ext>
            </a:extLst>
          </p:cNvPr>
          <p:cNvSpPr/>
          <p:nvPr/>
        </p:nvSpPr>
        <p:spPr>
          <a:xfrm>
            <a:off x="344174" y="3"/>
            <a:ext cx="244700" cy="6858198"/>
          </a:xfrm>
          <a:prstGeom prst="rect">
            <a:avLst/>
          </a:prstGeom>
          <a:solidFill>
            <a:srgbClr val="0033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41872171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17903" y="297372"/>
            <a:ext cx="8655189" cy="761180"/>
          </a:xfrm>
        </p:spPr>
        <p:txBody>
          <a:bodyPr>
            <a:normAutofit/>
          </a:bodyPr>
          <a:lstStyle/>
          <a:p>
            <a:pPr algn="l"/>
            <a:r>
              <a:rPr lang="en-US" sz="4400" b="1" dirty="0" smtClean="0">
                <a:solidFill>
                  <a:srgbClr val="00337C"/>
                </a:solidFill>
                <a:latin typeface="Georgia" panose="02040502050405020303" pitchFamily="18" charset="0"/>
              </a:rPr>
              <a:t>Project </a:t>
            </a:r>
            <a:r>
              <a:rPr lang="en-US" sz="4400" b="1" dirty="0" smtClean="0">
                <a:solidFill>
                  <a:srgbClr val="00337C"/>
                </a:solidFill>
                <a:latin typeface="Georgia" panose="02040502050405020303" pitchFamily="18" charset="0"/>
              </a:rPr>
              <a:t>Background</a:t>
            </a:r>
            <a:endParaRPr lang="en-US" sz="4400" b="1" dirty="0">
              <a:solidFill>
                <a:srgbClr val="00337C"/>
              </a:solidFill>
              <a:latin typeface="Georgia" panose="02040502050405020303" pitchFamily="18" charset="0"/>
            </a:endParaRPr>
          </a:p>
        </p:txBody>
      </p:sp>
      <p:sp>
        <p:nvSpPr>
          <p:cNvPr id="3" name="Subtitle 2"/>
          <p:cNvSpPr>
            <a:spLocks noGrp="1"/>
          </p:cNvSpPr>
          <p:nvPr>
            <p:ph type="subTitle" idx="1"/>
          </p:nvPr>
        </p:nvSpPr>
        <p:spPr>
          <a:xfrm>
            <a:off x="1517903" y="1076840"/>
            <a:ext cx="9935188" cy="1977256"/>
          </a:xfrm>
        </p:spPr>
        <p:txBody>
          <a:bodyPr>
            <a:noAutofit/>
          </a:bodyPr>
          <a:lstStyle/>
          <a:p>
            <a:pPr algn="l"/>
            <a:r>
              <a:rPr lang="en-US" dirty="0">
                <a:latin typeface="Segoe UI" panose="020B0502040204020203" pitchFamily="34" charset="0"/>
                <a:cs typeface="Segoe UI" panose="020B0502040204020203" pitchFamily="34" charset="0"/>
              </a:rPr>
              <a:t>Provide info and images that illustrate the history of the project to date. This may include </a:t>
            </a:r>
            <a:r>
              <a:rPr lang="en-US" dirty="0" smtClean="0">
                <a:latin typeface="Segoe UI" panose="020B0502040204020203" pitchFamily="34" charset="0"/>
                <a:cs typeface="Segoe UI" panose="020B0502040204020203" pitchFamily="34" charset="0"/>
              </a:rPr>
              <a:t>reasons for the implementation of this </a:t>
            </a:r>
            <a:r>
              <a:rPr lang="en-US" dirty="0">
                <a:latin typeface="Segoe UI" panose="020B0502040204020203" pitchFamily="34" charset="0"/>
                <a:cs typeface="Segoe UI" panose="020B0502040204020203" pitchFamily="34" charset="0"/>
              </a:rPr>
              <a:t>project, community engagement and feedback, inspiration images, initial ideas and planning, or other details</a:t>
            </a:r>
            <a:r>
              <a:rPr lang="en-US" dirty="0" smtClean="0">
                <a:latin typeface="Segoe UI" panose="020B0502040204020203" pitchFamily="34" charset="0"/>
                <a:cs typeface="Segoe UI" panose="020B0502040204020203" pitchFamily="34" charset="0"/>
              </a:rPr>
              <a:t>. (</a:t>
            </a:r>
            <a:r>
              <a:rPr lang="en-US" dirty="0">
                <a:latin typeface="Segoe UI" panose="020B0502040204020203" pitchFamily="34" charset="0"/>
                <a:cs typeface="Segoe UI" panose="020B0502040204020203" pitchFamily="34" charset="0"/>
              </a:rPr>
              <a:t>This will usually be multiple </a:t>
            </a:r>
            <a:r>
              <a:rPr lang="en-US" dirty="0" smtClean="0">
                <a:latin typeface="Segoe UI" panose="020B0502040204020203" pitchFamily="34" charset="0"/>
                <a:cs typeface="Segoe UI" panose="020B0502040204020203" pitchFamily="34" charset="0"/>
              </a:rPr>
              <a:t>slides.)</a:t>
            </a:r>
            <a:endParaRPr lang="en-US" dirty="0">
              <a:latin typeface="Segoe UI" panose="020B0502040204020203" pitchFamily="34" charset="0"/>
              <a:cs typeface="Segoe UI" panose="020B0502040204020203" pitchFamily="34" charset="0"/>
            </a:endParaRPr>
          </a:p>
        </p:txBody>
      </p:sp>
      <p:sp>
        <p:nvSpPr>
          <p:cNvPr id="5" name="Rectangle 4">
            <a:extLst>
              <a:ext uri="{FF2B5EF4-FFF2-40B4-BE49-F238E27FC236}">
                <a16:creationId xmlns:a16="http://schemas.microsoft.com/office/drawing/2014/main" id="{4018A727-EB58-4473-8855-963F87C1C8F1}"/>
              </a:ext>
            </a:extLst>
          </p:cNvPr>
          <p:cNvSpPr/>
          <p:nvPr/>
        </p:nvSpPr>
        <p:spPr>
          <a:xfrm>
            <a:off x="0" y="-11061"/>
            <a:ext cx="244480" cy="6869062"/>
          </a:xfrm>
          <a:prstGeom prst="rect">
            <a:avLst/>
          </a:prstGeom>
          <a:solidFill>
            <a:srgbClr val="FFBD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Rectangle 5">
            <a:extLst>
              <a:ext uri="{FF2B5EF4-FFF2-40B4-BE49-F238E27FC236}">
                <a16:creationId xmlns:a16="http://schemas.microsoft.com/office/drawing/2014/main" id="{1A8AB3B8-B551-43D9-A66A-A0A435EC045A}"/>
              </a:ext>
            </a:extLst>
          </p:cNvPr>
          <p:cNvSpPr/>
          <p:nvPr/>
        </p:nvSpPr>
        <p:spPr>
          <a:xfrm>
            <a:off x="684699" y="0"/>
            <a:ext cx="250113" cy="68581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Rectangle 6">
            <a:extLst>
              <a:ext uri="{FF2B5EF4-FFF2-40B4-BE49-F238E27FC236}">
                <a16:creationId xmlns:a16="http://schemas.microsoft.com/office/drawing/2014/main" id="{E817CF43-030D-4100-B79B-ECFF7DC14166}"/>
              </a:ext>
            </a:extLst>
          </p:cNvPr>
          <p:cNvSpPr/>
          <p:nvPr/>
        </p:nvSpPr>
        <p:spPr>
          <a:xfrm>
            <a:off x="344174" y="3"/>
            <a:ext cx="244700" cy="6858198"/>
          </a:xfrm>
          <a:prstGeom prst="rect">
            <a:avLst/>
          </a:prstGeom>
          <a:solidFill>
            <a:srgbClr val="0033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l="12265" r="2802"/>
          <a:stretch/>
        </p:blipFill>
        <p:spPr>
          <a:xfrm>
            <a:off x="8266535" y="3475259"/>
            <a:ext cx="3689245" cy="2853128"/>
          </a:xfrm>
          <a:prstGeom prst="rect">
            <a:avLst/>
          </a:prstGeom>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5608" y="3108960"/>
            <a:ext cx="2869780" cy="1792224"/>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3957" y="4901184"/>
            <a:ext cx="2850466" cy="1802061"/>
          </a:xfrm>
          <a:prstGeom prst="rect">
            <a:avLst/>
          </a:prstGeom>
        </p:spPr>
      </p:pic>
      <p:pic>
        <p:nvPicPr>
          <p:cNvPr id="11" name="Picture 10"/>
          <p:cNvPicPr>
            <a:picLocks noChangeAspect="1"/>
          </p:cNvPicPr>
          <p:nvPr/>
        </p:nvPicPr>
        <p:blipFill rotWithShape="1">
          <a:blip r:embed="rId5" cstate="print">
            <a:extLst>
              <a:ext uri="{28A0092B-C50C-407E-A947-70E740481C1C}">
                <a14:useLocalDpi xmlns:a14="http://schemas.microsoft.com/office/drawing/2010/main" val="0"/>
              </a:ext>
            </a:extLst>
          </a:blip>
          <a:srcRect r="5500"/>
          <a:stretch/>
        </p:blipFill>
        <p:spPr>
          <a:xfrm>
            <a:off x="4101185" y="3473980"/>
            <a:ext cx="4059551" cy="2854407"/>
          </a:xfrm>
          <a:prstGeom prst="rect">
            <a:avLst/>
          </a:prstGeom>
        </p:spPr>
      </p:pic>
    </p:spTree>
    <p:extLst>
      <p:ext uri="{BB962C8B-B14F-4D97-AF65-F5344CB8AC3E}">
        <p14:creationId xmlns:p14="http://schemas.microsoft.com/office/powerpoint/2010/main" val="34145711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17903" y="179843"/>
            <a:ext cx="8673477" cy="918620"/>
          </a:xfrm>
        </p:spPr>
        <p:txBody>
          <a:bodyPr>
            <a:normAutofit/>
          </a:bodyPr>
          <a:lstStyle/>
          <a:p>
            <a:pPr algn="l"/>
            <a:r>
              <a:rPr lang="en-US" sz="4400" b="1" dirty="0" smtClean="0">
                <a:solidFill>
                  <a:srgbClr val="00337C"/>
                </a:solidFill>
                <a:latin typeface="Georgia" panose="02040502050405020303" pitchFamily="18" charset="0"/>
              </a:rPr>
              <a:t>Project Proposal</a:t>
            </a:r>
            <a:endParaRPr lang="en-US" sz="4400" b="1" dirty="0">
              <a:solidFill>
                <a:srgbClr val="00337C"/>
              </a:solidFill>
              <a:latin typeface="Georgia" panose="02040502050405020303" pitchFamily="18" charset="0"/>
            </a:endParaRPr>
          </a:p>
        </p:txBody>
      </p:sp>
      <p:sp>
        <p:nvSpPr>
          <p:cNvPr id="3" name="Subtitle 2"/>
          <p:cNvSpPr>
            <a:spLocks noGrp="1"/>
          </p:cNvSpPr>
          <p:nvPr>
            <p:ph type="subTitle" idx="1"/>
          </p:nvPr>
        </p:nvSpPr>
        <p:spPr>
          <a:xfrm>
            <a:off x="1499615" y="1131202"/>
            <a:ext cx="9198865" cy="1511010"/>
          </a:xfrm>
        </p:spPr>
        <p:txBody>
          <a:bodyPr>
            <a:normAutofit/>
          </a:bodyPr>
          <a:lstStyle/>
          <a:p>
            <a:pPr algn="l"/>
            <a:r>
              <a:rPr lang="en-US" dirty="0" smtClean="0">
                <a:latin typeface="Segoe UI" panose="020B0502040204020203" pitchFamily="34" charset="0"/>
                <a:cs typeface="Segoe UI" panose="020B0502040204020203" pitchFamily="34" charset="0"/>
              </a:rPr>
              <a:t>Provide info and images that illustrate exactly what is being proposed at this stage of the project. This may include conceptual sketches, technical drawings with dimensions, or other renderings. </a:t>
            </a:r>
            <a:r>
              <a:rPr lang="en-US" dirty="0">
                <a:latin typeface="Segoe UI" panose="020B0502040204020203" pitchFamily="34" charset="0"/>
                <a:cs typeface="Segoe UI" panose="020B0502040204020203" pitchFamily="34" charset="0"/>
              </a:rPr>
              <a:t> </a:t>
            </a:r>
            <a:r>
              <a:rPr lang="en-US" dirty="0" smtClean="0">
                <a:latin typeface="Segoe UI" panose="020B0502040204020203" pitchFamily="34" charset="0"/>
                <a:cs typeface="Segoe UI" panose="020B0502040204020203" pitchFamily="34" charset="0"/>
              </a:rPr>
              <a:t>                               (This will usually be multiple slides.)</a:t>
            </a:r>
            <a:endParaRPr lang="en-US" dirty="0">
              <a:latin typeface="Segoe UI" panose="020B0502040204020203" pitchFamily="34" charset="0"/>
              <a:cs typeface="Segoe UI" panose="020B0502040204020203"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05174" y="3217836"/>
            <a:ext cx="3378147" cy="3206189"/>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07809" y="2835671"/>
            <a:ext cx="1476976" cy="3515202"/>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25370" y="2904276"/>
            <a:ext cx="1875993" cy="3520440"/>
          </a:xfrm>
          <a:prstGeom prst="rect">
            <a:avLst/>
          </a:prstGeom>
        </p:spPr>
      </p:pic>
      <p:cxnSp>
        <p:nvCxnSpPr>
          <p:cNvPr id="19" name="Straight Connector 18"/>
          <p:cNvCxnSpPr/>
          <p:nvPr/>
        </p:nvCxnSpPr>
        <p:spPr>
          <a:xfrm>
            <a:off x="5794247" y="3493008"/>
            <a:ext cx="4053841" cy="280617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5794247" y="3063240"/>
            <a:ext cx="3395473" cy="36576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1411250" y="5704542"/>
            <a:ext cx="856488" cy="646331"/>
          </a:xfrm>
          <a:prstGeom prst="rect">
            <a:avLst/>
          </a:prstGeom>
          <a:noFill/>
        </p:spPr>
        <p:txBody>
          <a:bodyPr wrap="square" rtlCol="0">
            <a:spAutoFit/>
          </a:bodyPr>
          <a:lstStyle/>
          <a:p>
            <a:r>
              <a:rPr lang="en-US" sz="1200" dirty="0" smtClean="0">
                <a:solidFill>
                  <a:schemeClr val="accent1">
                    <a:lumMod val="75000"/>
                  </a:schemeClr>
                </a:solidFill>
              </a:rPr>
              <a:t>Artist’s Concept Sketch</a:t>
            </a:r>
            <a:endParaRPr lang="en-US" sz="1200" dirty="0">
              <a:solidFill>
                <a:schemeClr val="accent1">
                  <a:lumMod val="75000"/>
                </a:schemeClr>
              </a:solidFill>
            </a:endParaRPr>
          </a:p>
        </p:txBody>
      </p:sp>
      <p:sp>
        <p:nvSpPr>
          <p:cNvPr id="24" name="TextBox 23"/>
          <p:cNvSpPr txBox="1"/>
          <p:nvPr/>
        </p:nvSpPr>
        <p:spPr>
          <a:xfrm>
            <a:off x="10603992" y="5652846"/>
            <a:ext cx="856488" cy="276999"/>
          </a:xfrm>
          <a:prstGeom prst="rect">
            <a:avLst/>
          </a:prstGeom>
          <a:noFill/>
        </p:spPr>
        <p:txBody>
          <a:bodyPr wrap="square" rtlCol="0">
            <a:spAutoFit/>
          </a:bodyPr>
          <a:lstStyle/>
          <a:p>
            <a:r>
              <a:rPr lang="en-US" sz="1200" dirty="0" smtClean="0">
                <a:solidFill>
                  <a:schemeClr val="accent1">
                    <a:lumMod val="75000"/>
                  </a:schemeClr>
                </a:solidFill>
              </a:rPr>
              <a:t>Detail</a:t>
            </a:r>
            <a:endParaRPr lang="en-US" sz="1200" dirty="0">
              <a:solidFill>
                <a:schemeClr val="accent1">
                  <a:lumMod val="75000"/>
                </a:schemeClr>
              </a:solidFill>
            </a:endParaRPr>
          </a:p>
        </p:txBody>
      </p:sp>
      <p:sp>
        <p:nvSpPr>
          <p:cNvPr id="25" name="TextBox 24"/>
          <p:cNvSpPr txBox="1"/>
          <p:nvPr/>
        </p:nvSpPr>
        <p:spPr>
          <a:xfrm>
            <a:off x="4329306" y="5280903"/>
            <a:ext cx="856488" cy="461665"/>
          </a:xfrm>
          <a:prstGeom prst="rect">
            <a:avLst/>
          </a:prstGeom>
          <a:noFill/>
        </p:spPr>
        <p:txBody>
          <a:bodyPr wrap="square" rtlCol="0">
            <a:spAutoFit/>
          </a:bodyPr>
          <a:lstStyle/>
          <a:p>
            <a:r>
              <a:rPr lang="en-US" sz="1200" dirty="0" smtClean="0">
                <a:solidFill>
                  <a:schemeClr val="accent1">
                    <a:lumMod val="75000"/>
                  </a:schemeClr>
                </a:solidFill>
              </a:rPr>
              <a:t>Scale</a:t>
            </a:r>
          </a:p>
          <a:p>
            <a:r>
              <a:rPr lang="en-US" sz="1200" dirty="0" smtClean="0">
                <a:solidFill>
                  <a:schemeClr val="accent1">
                    <a:lumMod val="75000"/>
                  </a:schemeClr>
                </a:solidFill>
              </a:rPr>
              <a:t>Rendering</a:t>
            </a:r>
          </a:p>
        </p:txBody>
      </p:sp>
      <p:sp>
        <p:nvSpPr>
          <p:cNvPr id="12" name="Rectangle 11">
            <a:extLst>
              <a:ext uri="{FF2B5EF4-FFF2-40B4-BE49-F238E27FC236}">
                <a16:creationId xmlns:a16="http://schemas.microsoft.com/office/drawing/2014/main" id="{4018A727-EB58-4473-8855-963F87C1C8F1}"/>
              </a:ext>
            </a:extLst>
          </p:cNvPr>
          <p:cNvSpPr/>
          <p:nvPr/>
        </p:nvSpPr>
        <p:spPr>
          <a:xfrm>
            <a:off x="0" y="-11061"/>
            <a:ext cx="244480" cy="6869062"/>
          </a:xfrm>
          <a:prstGeom prst="rect">
            <a:avLst/>
          </a:prstGeom>
          <a:solidFill>
            <a:srgbClr val="FFBD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Rectangle 12">
            <a:extLst>
              <a:ext uri="{FF2B5EF4-FFF2-40B4-BE49-F238E27FC236}">
                <a16:creationId xmlns:a16="http://schemas.microsoft.com/office/drawing/2014/main" id="{1A8AB3B8-B551-43D9-A66A-A0A435EC045A}"/>
              </a:ext>
            </a:extLst>
          </p:cNvPr>
          <p:cNvSpPr/>
          <p:nvPr/>
        </p:nvSpPr>
        <p:spPr>
          <a:xfrm>
            <a:off x="684699" y="0"/>
            <a:ext cx="250113" cy="68581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4" name="Rectangle 13">
            <a:extLst>
              <a:ext uri="{FF2B5EF4-FFF2-40B4-BE49-F238E27FC236}">
                <a16:creationId xmlns:a16="http://schemas.microsoft.com/office/drawing/2014/main" id="{E817CF43-030D-4100-B79B-ECFF7DC14166}"/>
              </a:ext>
            </a:extLst>
          </p:cNvPr>
          <p:cNvSpPr/>
          <p:nvPr/>
        </p:nvSpPr>
        <p:spPr>
          <a:xfrm>
            <a:off x="344174" y="3"/>
            <a:ext cx="244700" cy="6858198"/>
          </a:xfrm>
          <a:prstGeom prst="rect">
            <a:avLst/>
          </a:prstGeom>
          <a:solidFill>
            <a:srgbClr val="0033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3056219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99615" y="125318"/>
            <a:ext cx="9057525" cy="954478"/>
          </a:xfrm>
        </p:spPr>
        <p:txBody>
          <a:bodyPr>
            <a:normAutofit/>
          </a:bodyPr>
          <a:lstStyle/>
          <a:p>
            <a:pPr algn="l"/>
            <a:r>
              <a:rPr lang="en-US" sz="4400" b="1" dirty="0" smtClean="0">
                <a:solidFill>
                  <a:srgbClr val="00337C"/>
                </a:solidFill>
                <a:latin typeface="Georgia" panose="02040502050405020303" pitchFamily="18" charset="0"/>
              </a:rPr>
              <a:t>Project Proposal: In Situ</a:t>
            </a:r>
            <a:endParaRPr lang="en-US" sz="4400" b="1" dirty="0">
              <a:solidFill>
                <a:srgbClr val="00337C"/>
              </a:solidFill>
              <a:latin typeface="Georgia" panose="02040502050405020303" pitchFamily="18" charset="0"/>
            </a:endParaRPr>
          </a:p>
        </p:txBody>
      </p:sp>
      <p:sp>
        <p:nvSpPr>
          <p:cNvPr id="3" name="Subtitle 2"/>
          <p:cNvSpPr>
            <a:spLocks noGrp="1"/>
          </p:cNvSpPr>
          <p:nvPr>
            <p:ph type="subTitle" idx="1"/>
          </p:nvPr>
        </p:nvSpPr>
        <p:spPr>
          <a:xfrm>
            <a:off x="1499615" y="1079795"/>
            <a:ext cx="10280008" cy="1432495"/>
          </a:xfrm>
        </p:spPr>
        <p:txBody>
          <a:bodyPr/>
          <a:lstStyle/>
          <a:p>
            <a:pPr algn="l"/>
            <a:r>
              <a:rPr lang="en-US" dirty="0" smtClean="0">
                <a:latin typeface="Segoe UI" panose="020B0502040204020203" pitchFamily="34" charset="0"/>
                <a:cs typeface="Segoe UI" panose="020B0502040204020203" pitchFamily="34" charset="0"/>
              </a:rPr>
              <a:t>Provide one or more renderings that show how the project will appear when installed on site. The sizing should accurately reflect scale.           </a:t>
            </a:r>
            <a:endParaRPr lang="en-US" dirty="0">
              <a:latin typeface="Segoe UI" panose="020B0502040204020203" pitchFamily="34" charset="0"/>
              <a:cs typeface="Segoe UI" panose="020B0502040204020203" pitchFamily="34" charset="0"/>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22438" y="2924657"/>
            <a:ext cx="7207362" cy="3564652"/>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98265" y="3857593"/>
            <a:ext cx="905256" cy="1698779"/>
          </a:xfrm>
          <a:prstGeom prst="rect">
            <a:avLst/>
          </a:prstGeom>
        </p:spPr>
      </p:pic>
      <p:sp>
        <p:nvSpPr>
          <p:cNvPr id="6" name="Rectangle 5">
            <a:extLst>
              <a:ext uri="{FF2B5EF4-FFF2-40B4-BE49-F238E27FC236}">
                <a16:creationId xmlns:a16="http://schemas.microsoft.com/office/drawing/2014/main" id="{4018A727-EB58-4473-8855-963F87C1C8F1}"/>
              </a:ext>
            </a:extLst>
          </p:cNvPr>
          <p:cNvSpPr/>
          <p:nvPr/>
        </p:nvSpPr>
        <p:spPr>
          <a:xfrm>
            <a:off x="0" y="-11061"/>
            <a:ext cx="244480" cy="6869062"/>
          </a:xfrm>
          <a:prstGeom prst="rect">
            <a:avLst/>
          </a:prstGeom>
          <a:solidFill>
            <a:srgbClr val="FFBD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Rectangle 7">
            <a:extLst>
              <a:ext uri="{FF2B5EF4-FFF2-40B4-BE49-F238E27FC236}">
                <a16:creationId xmlns:a16="http://schemas.microsoft.com/office/drawing/2014/main" id="{1A8AB3B8-B551-43D9-A66A-A0A435EC045A}"/>
              </a:ext>
            </a:extLst>
          </p:cNvPr>
          <p:cNvSpPr/>
          <p:nvPr/>
        </p:nvSpPr>
        <p:spPr>
          <a:xfrm>
            <a:off x="684699" y="0"/>
            <a:ext cx="250113" cy="68581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Rectangle 9">
            <a:extLst>
              <a:ext uri="{FF2B5EF4-FFF2-40B4-BE49-F238E27FC236}">
                <a16:creationId xmlns:a16="http://schemas.microsoft.com/office/drawing/2014/main" id="{E817CF43-030D-4100-B79B-ECFF7DC14166}"/>
              </a:ext>
            </a:extLst>
          </p:cNvPr>
          <p:cNvSpPr/>
          <p:nvPr/>
        </p:nvSpPr>
        <p:spPr>
          <a:xfrm>
            <a:off x="344174" y="3"/>
            <a:ext cx="244700" cy="6858198"/>
          </a:xfrm>
          <a:prstGeom prst="rect">
            <a:avLst/>
          </a:prstGeom>
          <a:solidFill>
            <a:srgbClr val="0033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35540639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8759" y="320040"/>
            <a:ext cx="8664333" cy="774290"/>
          </a:xfrm>
        </p:spPr>
        <p:txBody>
          <a:bodyPr>
            <a:normAutofit/>
          </a:bodyPr>
          <a:lstStyle/>
          <a:p>
            <a:pPr algn="l"/>
            <a:r>
              <a:rPr lang="en-US" sz="4400" b="1" dirty="0" smtClean="0">
                <a:solidFill>
                  <a:srgbClr val="00337C"/>
                </a:solidFill>
                <a:latin typeface="Georgia" panose="02040502050405020303" pitchFamily="18" charset="0"/>
              </a:rPr>
              <a:t>Project Proposal: Materials</a:t>
            </a:r>
            <a:endParaRPr lang="en-US" sz="4400" b="1" dirty="0">
              <a:solidFill>
                <a:srgbClr val="00337C"/>
              </a:solidFill>
              <a:latin typeface="Georgia" panose="02040502050405020303" pitchFamily="18" charset="0"/>
            </a:endParaRPr>
          </a:p>
        </p:txBody>
      </p:sp>
      <p:sp>
        <p:nvSpPr>
          <p:cNvPr id="3" name="Subtitle 2"/>
          <p:cNvSpPr>
            <a:spLocks noGrp="1"/>
          </p:cNvSpPr>
          <p:nvPr>
            <p:ph type="subTitle" idx="1"/>
          </p:nvPr>
        </p:nvSpPr>
        <p:spPr>
          <a:xfrm>
            <a:off x="1508758" y="1111691"/>
            <a:ext cx="10263765" cy="893941"/>
          </a:xfrm>
        </p:spPr>
        <p:txBody>
          <a:bodyPr/>
          <a:lstStyle/>
          <a:p>
            <a:pPr algn="l"/>
            <a:r>
              <a:rPr lang="en-US" dirty="0" smtClean="0">
                <a:latin typeface="Segoe UI" panose="020B0502040204020203" pitchFamily="34" charset="0"/>
                <a:cs typeface="Segoe UI" panose="020B0502040204020203" pitchFamily="34" charset="0"/>
              </a:rPr>
              <a:t>Provide info and images detailing the materials, colors, and product specifications that will be used.</a:t>
            </a:r>
            <a:endParaRPr lang="en-US" dirty="0">
              <a:latin typeface="Segoe UI" panose="020B0502040204020203" pitchFamily="34" charset="0"/>
              <a:cs typeface="Segoe UI" panose="020B0502040204020203" pitchFamily="34" charset="0"/>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7900"/>
          <a:stretch/>
        </p:blipFill>
        <p:spPr>
          <a:xfrm>
            <a:off x="9014275" y="3108960"/>
            <a:ext cx="2758249" cy="3427398"/>
          </a:xfrm>
          <a:prstGeom prst="rect">
            <a:avLst/>
          </a:prstGeo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6086" t="-267" r="13425" b="267"/>
          <a:stretch/>
        </p:blipFill>
        <p:spPr>
          <a:xfrm>
            <a:off x="5676139" y="3419504"/>
            <a:ext cx="3071399" cy="2800663"/>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r="20669"/>
          <a:stretch/>
        </p:blipFill>
        <p:spPr>
          <a:xfrm>
            <a:off x="1032088" y="3421386"/>
            <a:ext cx="4377315" cy="2798781"/>
          </a:xfrm>
          <a:prstGeom prst="rect">
            <a:avLst/>
          </a:prstGeom>
        </p:spPr>
      </p:pic>
      <p:sp>
        <p:nvSpPr>
          <p:cNvPr id="7" name="Rectangle 6">
            <a:extLst>
              <a:ext uri="{FF2B5EF4-FFF2-40B4-BE49-F238E27FC236}">
                <a16:creationId xmlns:a16="http://schemas.microsoft.com/office/drawing/2014/main" id="{4018A727-EB58-4473-8855-963F87C1C8F1}"/>
              </a:ext>
            </a:extLst>
          </p:cNvPr>
          <p:cNvSpPr/>
          <p:nvPr/>
        </p:nvSpPr>
        <p:spPr>
          <a:xfrm>
            <a:off x="0" y="-11061"/>
            <a:ext cx="244480" cy="6869062"/>
          </a:xfrm>
          <a:prstGeom prst="rect">
            <a:avLst/>
          </a:prstGeom>
          <a:solidFill>
            <a:srgbClr val="FFBD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Rectangle 7">
            <a:extLst>
              <a:ext uri="{FF2B5EF4-FFF2-40B4-BE49-F238E27FC236}">
                <a16:creationId xmlns:a16="http://schemas.microsoft.com/office/drawing/2014/main" id="{1A8AB3B8-B551-43D9-A66A-A0A435EC045A}"/>
              </a:ext>
            </a:extLst>
          </p:cNvPr>
          <p:cNvSpPr/>
          <p:nvPr/>
        </p:nvSpPr>
        <p:spPr>
          <a:xfrm>
            <a:off x="684699" y="0"/>
            <a:ext cx="250113" cy="68581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9" name="Rectangle 8">
            <a:extLst>
              <a:ext uri="{FF2B5EF4-FFF2-40B4-BE49-F238E27FC236}">
                <a16:creationId xmlns:a16="http://schemas.microsoft.com/office/drawing/2014/main" id="{E817CF43-030D-4100-B79B-ECFF7DC14166}"/>
              </a:ext>
            </a:extLst>
          </p:cNvPr>
          <p:cNvSpPr/>
          <p:nvPr/>
        </p:nvSpPr>
        <p:spPr>
          <a:xfrm>
            <a:off x="344174" y="3"/>
            <a:ext cx="244700" cy="6858198"/>
          </a:xfrm>
          <a:prstGeom prst="rect">
            <a:avLst/>
          </a:prstGeom>
          <a:solidFill>
            <a:srgbClr val="0033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37871632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17904" y="193003"/>
            <a:ext cx="10190001" cy="918620"/>
          </a:xfrm>
        </p:spPr>
        <p:txBody>
          <a:bodyPr>
            <a:normAutofit/>
          </a:bodyPr>
          <a:lstStyle/>
          <a:p>
            <a:pPr algn="l"/>
            <a:r>
              <a:rPr lang="en-US" sz="4400" b="1" dirty="0" smtClean="0">
                <a:solidFill>
                  <a:srgbClr val="00337C"/>
                </a:solidFill>
                <a:latin typeface="Georgia" panose="02040502050405020303" pitchFamily="18" charset="0"/>
                <a:cs typeface="Segoe UI" panose="020B0502040204020203" pitchFamily="34" charset="0"/>
              </a:rPr>
              <a:t>Conclusion / Other Info</a:t>
            </a:r>
            <a:endParaRPr lang="en-US" sz="4400" b="1" dirty="0">
              <a:solidFill>
                <a:srgbClr val="00337C"/>
              </a:solidFill>
              <a:latin typeface="Georgia" panose="02040502050405020303" pitchFamily="18" charset="0"/>
              <a:cs typeface="Segoe UI" panose="020B0502040204020203" pitchFamily="34" charset="0"/>
            </a:endParaRPr>
          </a:p>
        </p:txBody>
      </p:sp>
      <p:sp>
        <p:nvSpPr>
          <p:cNvPr id="3" name="Subtitle 2"/>
          <p:cNvSpPr>
            <a:spLocks noGrp="1"/>
          </p:cNvSpPr>
          <p:nvPr>
            <p:ph type="subTitle" idx="1"/>
          </p:nvPr>
        </p:nvSpPr>
        <p:spPr>
          <a:xfrm>
            <a:off x="1517904" y="1535494"/>
            <a:ext cx="10190000" cy="5066474"/>
          </a:xfrm>
        </p:spPr>
        <p:txBody>
          <a:bodyPr>
            <a:normAutofit/>
          </a:bodyPr>
          <a:lstStyle/>
          <a:p>
            <a:pPr algn="l"/>
            <a:r>
              <a:rPr lang="en-US" dirty="0">
                <a:latin typeface="Segoe UI" panose="020B0502040204020203" pitchFamily="34" charset="0"/>
                <a:cs typeface="Segoe UI" panose="020B0502040204020203" pitchFamily="34" charset="0"/>
              </a:rPr>
              <a:t>Provide info about any future expectations or anticipated outcomes for the project. Outline who will be responsible for maintenance, how often it will be performed, and what the lifespan of the project will </a:t>
            </a:r>
            <a:r>
              <a:rPr lang="en-US" dirty="0" smtClean="0">
                <a:latin typeface="Segoe UI" panose="020B0502040204020203" pitchFamily="34" charset="0"/>
                <a:cs typeface="Segoe UI" panose="020B0502040204020203" pitchFamily="34" charset="0"/>
              </a:rPr>
              <a:t>be.</a:t>
            </a:r>
            <a:endParaRPr lang="en-US" dirty="0">
              <a:latin typeface="Segoe UI" panose="020B0502040204020203" pitchFamily="34" charset="0"/>
              <a:cs typeface="Segoe UI" panose="020B0502040204020203" pitchFamily="34" charset="0"/>
            </a:endParaRPr>
          </a:p>
          <a:p>
            <a:pPr algn="l"/>
            <a:endParaRPr lang="en-US" dirty="0" smtClean="0">
              <a:latin typeface="Segoe UI" panose="020B0502040204020203" pitchFamily="34" charset="0"/>
              <a:cs typeface="Segoe UI" panose="020B0502040204020203" pitchFamily="34" charset="0"/>
            </a:endParaRPr>
          </a:p>
          <a:p>
            <a:pPr algn="l"/>
            <a:r>
              <a:rPr lang="en-US" dirty="0" smtClean="0">
                <a:latin typeface="Segoe UI" panose="020B0502040204020203" pitchFamily="34" charset="0"/>
                <a:cs typeface="Segoe UI" panose="020B0502040204020203" pitchFamily="34" charset="0"/>
              </a:rPr>
              <a:t>Provide any other info or images necessary to understand the scope of the project. </a:t>
            </a:r>
            <a:endParaRPr lang="en-US" dirty="0" smtClean="0">
              <a:latin typeface="Segoe UI" panose="020B0502040204020203" pitchFamily="34" charset="0"/>
              <a:cs typeface="Segoe UI" panose="020B0502040204020203" pitchFamily="34" charset="0"/>
            </a:endParaRPr>
          </a:p>
          <a:p>
            <a:pPr algn="l"/>
            <a:endParaRPr lang="en-US" dirty="0" smtClean="0">
              <a:latin typeface="Segoe UI" panose="020B0502040204020203" pitchFamily="34" charset="0"/>
              <a:cs typeface="Segoe UI" panose="020B0502040204020203" pitchFamily="34" charset="0"/>
            </a:endParaRPr>
          </a:p>
          <a:p>
            <a:pPr algn="l"/>
            <a:r>
              <a:rPr lang="en-US" dirty="0" smtClean="0">
                <a:latin typeface="Segoe UI" panose="020B0502040204020203" pitchFamily="34" charset="0"/>
                <a:cs typeface="Segoe UI" panose="020B0502040204020203" pitchFamily="34" charset="0"/>
              </a:rPr>
              <a:t>Please see the </a:t>
            </a:r>
            <a:r>
              <a:rPr lang="en-US" dirty="0" smtClean="0">
                <a:latin typeface="Segoe UI" panose="020B0502040204020203" pitchFamily="34" charset="0"/>
                <a:cs typeface="Segoe UI" panose="020B0502040204020203" pitchFamily="34" charset="0"/>
              </a:rPr>
              <a:t>Application Guidelines at the </a:t>
            </a:r>
            <a:r>
              <a:rPr lang="en-US" smtClean="0">
                <a:latin typeface="Segoe UI" panose="020B0502040204020203" pitchFamily="34" charset="0"/>
                <a:cs typeface="Segoe UI" panose="020B0502040204020203" pitchFamily="34" charset="0"/>
              </a:rPr>
              <a:t>link below for </a:t>
            </a:r>
            <a:r>
              <a:rPr lang="en-US" dirty="0" smtClean="0">
                <a:latin typeface="Segoe UI" panose="020B0502040204020203" pitchFamily="34" charset="0"/>
                <a:cs typeface="Segoe UI" panose="020B0502040204020203" pitchFamily="34" charset="0"/>
              </a:rPr>
              <a:t>details about what materials are expected to be included with an application and the criteria by which reviews will be made.</a:t>
            </a:r>
          </a:p>
          <a:p>
            <a:pPr algn="l"/>
            <a:r>
              <a:rPr lang="en-US" dirty="0" smtClean="0">
                <a:latin typeface="Segoe UI" panose="020B0502040204020203" pitchFamily="34" charset="0"/>
                <a:cs typeface="Segoe UI" panose="020B0502040204020203" pitchFamily="34" charset="0"/>
              </a:rPr>
              <a:t>https</a:t>
            </a:r>
            <a:r>
              <a:rPr lang="en-US" dirty="0">
                <a:latin typeface="Segoe UI" panose="020B0502040204020203" pitchFamily="34" charset="0"/>
                <a:cs typeface="Segoe UI" panose="020B0502040204020203" pitchFamily="34" charset="0"/>
              </a:rPr>
              <a:t>://engage.pittsburghpa.gov/pacd-commission-application</a:t>
            </a:r>
            <a:endParaRPr lang="en-US" dirty="0" smtClean="0">
              <a:latin typeface="Segoe UI" panose="020B0502040204020203" pitchFamily="34" charset="0"/>
              <a:cs typeface="Segoe UI" panose="020B0502040204020203" pitchFamily="34" charset="0"/>
            </a:endParaRPr>
          </a:p>
        </p:txBody>
      </p:sp>
      <p:sp>
        <p:nvSpPr>
          <p:cNvPr id="4" name="Rectangle 3">
            <a:extLst>
              <a:ext uri="{FF2B5EF4-FFF2-40B4-BE49-F238E27FC236}">
                <a16:creationId xmlns:a16="http://schemas.microsoft.com/office/drawing/2014/main" id="{4018A727-EB58-4473-8855-963F87C1C8F1}"/>
              </a:ext>
            </a:extLst>
          </p:cNvPr>
          <p:cNvSpPr/>
          <p:nvPr/>
        </p:nvSpPr>
        <p:spPr>
          <a:xfrm>
            <a:off x="0" y="-11061"/>
            <a:ext cx="244480" cy="6869062"/>
          </a:xfrm>
          <a:prstGeom prst="rect">
            <a:avLst/>
          </a:prstGeom>
          <a:solidFill>
            <a:srgbClr val="FFBD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 name="Rectangle 4">
            <a:extLst>
              <a:ext uri="{FF2B5EF4-FFF2-40B4-BE49-F238E27FC236}">
                <a16:creationId xmlns:a16="http://schemas.microsoft.com/office/drawing/2014/main" id="{1A8AB3B8-B551-43D9-A66A-A0A435EC045A}"/>
              </a:ext>
            </a:extLst>
          </p:cNvPr>
          <p:cNvSpPr/>
          <p:nvPr/>
        </p:nvSpPr>
        <p:spPr>
          <a:xfrm>
            <a:off x="684699" y="0"/>
            <a:ext cx="250113" cy="68581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Rectangle 5">
            <a:extLst>
              <a:ext uri="{FF2B5EF4-FFF2-40B4-BE49-F238E27FC236}">
                <a16:creationId xmlns:a16="http://schemas.microsoft.com/office/drawing/2014/main" id="{E817CF43-030D-4100-B79B-ECFF7DC14166}"/>
              </a:ext>
            </a:extLst>
          </p:cNvPr>
          <p:cNvSpPr/>
          <p:nvPr/>
        </p:nvSpPr>
        <p:spPr>
          <a:xfrm>
            <a:off x="344174" y="3"/>
            <a:ext cx="244700" cy="6858198"/>
          </a:xfrm>
          <a:prstGeom prst="rect">
            <a:avLst/>
          </a:prstGeom>
          <a:solidFill>
            <a:srgbClr val="0033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24833885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1518</TotalTime>
  <Words>449</Words>
  <Application>Microsoft Office PowerPoint</Application>
  <PresentationFormat>Widescreen</PresentationFormat>
  <Paragraphs>36</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Calibri Light</vt:lpstr>
      <vt:lpstr>Georgia</vt:lpstr>
      <vt:lpstr>Segoe UI</vt:lpstr>
      <vt:lpstr>Office Theme</vt:lpstr>
      <vt:lpstr>PowerPoint Presentation</vt:lpstr>
      <vt:lpstr>Project Name</vt:lpstr>
      <vt:lpstr>Project Location: Map</vt:lpstr>
      <vt:lpstr>Project Location: Images</vt:lpstr>
      <vt:lpstr>Project Location: Site Plan</vt:lpstr>
      <vt:lpstr>Project Background</vt:lpstr>
      <vt:lpstr>Project Proposal</vt:lpstr>
      <vt:lpstr>Project Proposal: In Situ</vt:lpstr>
      <vt:lpstr>Project Proposal: Materials</vt:lpstr>
      <vt:lpstr>Conclusion / Other Info</vt:lpstr>
    </vt:vector>
  </TitlesOfParts>
  <Company>City of Pittsburgh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DCP3</dc:creator>
  <cp:lastModifiedBy>Cavalline, Anthony</cp:lastModifiedBy>
  <cp:revision>30</cp:revision>
  <dcterms:created xsi:type="dcterms:W3CDTF">2021-10-26T18:40:48Z</dcterms:created>
  <dcterms:modified xsi:type="dcterms:W3CDTF">2023-03-02T20:49:18Z</dcterms:modified>
</cp:coreProperties>
</file>